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4"/>
  </p:notesMasterIdLst>
  <p:handoutMasterIdLst>
    <p:handoutMasterId r:id="rId45"/>
  </p:handoutMasterIdLst>
  <p:sldIdLst>
    <p:sldId id="257" r:id="rId5"/>
    <p:sldId id="423" r:id="rId6"/>
    <p:sldId id="384" r:id="rId7"/>
    <p:sldId id="317" r:id="rId8"/>
    <p:sldId id="277" r:id="rId9"/>
    <p:sldId id="407" r:id="rId10"/>
    <p:sldId id="405" r:id="rId11"/>
    <p:sldId id="394" r:id="rId12"/>
    <p:sldId id="411" r:id="rId13"/>
    <p:sldId id="412" r:id="rId14"/>
    <p:sldId id="413" r:id="rId15"/>
    <p:sldId id="428" r:id="rId16"/>
    <p:sldId id="414" r:id="rId17"/>
    <p:sldId id="397" r:id="rId18"/>
    <p:sldId id="398" r:id="rId19"/>
    <p:sldId id="409" r:id="rId20"/>
    <p:sldId id="416" r:id="rId21"/>
    <p:sldId id="399" r:id="rId22"/>
    <p:sldId id="392" r:id="rId23"/>
    <p:sldId id="395" r:id="rId24"/>
    <p:sldId id="408" r:id="rId25"/>
    <p:sldId id="415" r:id="rId26"/>
    <p:sldId id="396" r:id="rId27"/>
    <p:sldId id="400" r:id="rId28"/>
    <p:sldId id="401" r:id="rId29"/>
    <p:sldId id="410" r:id="rId30"/>
    <p:sldId id="417" r:id="rId31"/>
    <p:sldId id="402" r:id="rId32"/>
    <p:sldId id="419" r:id="rId33"/>
    <p:sldId id="420" r:id="rId34"/>
    <p:sldId id="421" r:id="rId35"/>
    <p:sldId id="422" r:id="rId36"/>
    <p:sldId id="427" r:id="rId37"/>
    <p:sldId id="424" r:id="rId38"/>
    <p:sldId id="425" r:id="rId39"/>
    <p:sldId id="426" r:id="rId40"/>
    <p:sldId id="418" r:id="rId41"/>
    <p:sldId id="429" r:id="rId42"/>
    <p:sldId id="3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6AA2F-2002-4901-9CD2-89D377BD001C}" v="132" dt="2023-05-21T22:59:37.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70" autoAdjust="0"/>
    <p:restoredTop sz="93725" autoAdjust="0"/>
  </p:normalViewPr>
  <p:slideViewPr>
    <p:cSldViewPr snapToGrid="0">
      <p:cViewPr varScale="1">
        <p:scale>
          <a:sx n="127" d="100"/>
          <a:sy n="127" d="100"/>
        </p:scale>
        <p:origin x="224" y="20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5/28/23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5/28/23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158655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a:bodyPr>
          <a:lstStyle/>
          <a:p>
            <a:pPr algn="ctr"/>
            <a:r>
              <a:rPr lang="en-US" dirty="0"/>
              <a:t>Pathways of Interpreting</a:t>
            </a:r>
            <a:br>
              <a:rPr lang="en-US" dirty="0"/>
            </a:br>
            <a:endParaRPr lang="en-US" dirty="0"/>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a:bodyPr>
          <a:lstStyle/>
          <a:p>
            <a:pPr algn="ctr"/>
            <a:r>
              <a:rPr lang="en-US" dirty="0"/>
              <a:t>Katie </a:t>
            </a:r>
            <a:r>
              <a:rPr lang="en-US" dirty="0" err="1"/>
              <a:t>MacVittie</a:t>
            </a:r>
            <a:endParaRPr lang="en-US" dirty="0"/>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8937-6F57-ABF0-B389-CB38C3DF0CFE}"/>
              </a:ext>
            </a:extLst>
          </p:cNvPr>
          <p:cNvSpPr>
            <a:spLocks noGrp="1"/>
          </p:cNvSpPr>
          <p:nvPr>
            <p:ph type="title"/>
          </p:nvPr>
        </p:nvSpPr>
        <p:spPr/>
        <p:txBody>
          <a:bodyPr/>
          <a:lstStyle/>
          <a:p>
            <a:r>
              <a:rPr lang="en-US" dirty="0"/>
              <a:t>Pros</a:t>
            </a:r>
          </a:p>
        </p:txBody>
      </p:sp>
      <p:sp>
        <p:nvSpPr>
          <p:cNvPr id="3" name="Content Placeholder 2">
            <a:extLst>
              <a:ext uri="{FF2B5EF4-FFF2-40B4-BE49-F238E27FC236}">
                <a16:creationId xmlns:a16="http://schemas.microsoft.com/office/drawing/2014/main" id="{B3E3BCBD-1AD0-E885-6A4A-7D3522AFEF4F}"/>
              </a:ext>
            </a:extLst>
          </p:cNvPr>
          <p:cNvSpPr>
            <a:spLocks noGrp="1"/>
          </p:cNvSpPr>
          <p:nvPr>
            <p:ph sz="half" idx="1"/>
          </p:nvPr>
        </p:nvSpPr>
        <p:spPr/>
        <p:txBody>
          <a:bodyPr/>
          <a:lstStyle/>
          <a:p>
            <a:r>
              <a:rPr lang="en-US" dirty="0"/>
              <a:t>Steady schedule</a:t>
            </a:r>
          </a:p>
          <a:p>
            <a:r>
              <a:rPr lang="en-US" dirty="0"/>
              <a:t>Benefits</a:t>
            </a:r>
          </a:p>
          <a:p>
            <a:r>
              <a:rPr lang="en-US" dirty="0"/>
              <a:t>Consistent, competitive pay</a:t>
            </a:r>
          </a:p>
          <a:p>
            <a:r>
              <a:rPr lang="en-US" dirty="0"/>
              <a:t>Good team/comradery</a:t>
            </a:r>
          </a:p>
          <a:p>
            <a:r>
              <a:rPr lang="en-US" dirty="0"/>
              <a:t> Repetition</a:t>
            </a:r>
          </a:p>
          <a:p>
            <a:endParaRPr lang="en-US" dirty="0"/>
          </a:p>
        </p:txBody>
      </p:sp>
      <p:sp>
        <p:nvSpPr>
          <p:cNvPr id="7" name="Slide Number Placeholder 6">
            <a:extLst>
              <a:ext uri="{FF2B5EF4-FFF2-40B4-BE49-F238E27FC236}">
                <a16:creationId xmlns:a16="http://schemas.microsoft.com/office/drawing/2014/main" id="{628D2797-059B-8DA8-2B19-37687F25855D}"/>
              </a:ext>
            </a:extLst>
          </p:cNvPr>
          <p:cNvSpPr>
            <a:spLocks noGrp="1"/>
          </p:cNvSpPr>
          <p:nvPr>
            <p:ph type="sldNum" sz="quarter" idx="12"/>
          </p:nvPr>
        </p:nvSpPr>
        <p:spPr/>
        <p:txBody>
          <a:bodyPr/>
          <a:lstStyle/>
          <a:p>
            <a:fld id="{DBA1B0FB-D917-4C8C-928F-313BD683BF39}" type="slidenum">
              <a:rPr lang="en-US" smtClean="0"/>
              <a:t>10</a:t>
            </a:fld>
            <a:endParaRPr lang="en-US"/>
          </a:p>
        </p:txBody>
      </p:sp>
    </p:spTree>
    <p:extLst>
      <p:ext uri="{BB962C8B-B14F-4D97-AF65-F5344CB8AC3E}">
        <p14:creationId xmlns:p14="http://schemas.microsoft.com/office/powerpoint/2010/main" val="291433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D83B-05CC-8995-7358-96582966EE42}"/>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22755F82-2F90-AD20-899C-DE2423C744AE}"/>
              </a:ext>
            </a:extLst>
          </p:cNvPr>
          <p:cNvSpPr>
            <a:spLocks noGrp="1"/>
          </p:cNvSpPr>
          <p:nvPr>
            <p:ph sz="half" idx="1"/>
          </p:nvPr>
        </p:nvSpPr>
        <p:spPr/>
        <p:txBody>
          <a:bodyPr/>
          <a:lstStyle/>
          <a:p>
            <a:r>
              <a:rPr lang="en-US" dirty="0"/>
              <a:t>Repetition</a:t>
            </a:r>
          </a:p>
          <a:p>
            <a:r>
              <a:rPr lang="en-US" dirty="0"/>
              <a:t>Little schedule flexibility</a:t>
            </a:r>
          </a:p>
          <a:p>
            <a:endParaRPr lang="en-US" dirty="0"/>
          </a:p>
          <a:p>
            <a:endParaRPr lang="en-US" dirty="0"/>
          </a:p>
        </p:txBody>
      </p:sp>
      <p:sp>
        <p:nvSpPr>
          <p:cNvPr id="7" name="Slide Number Placeholder 6">
            <a:extLst>
              <a:ext uri="{FF2B5EF4-FFF2-40B4-BE49-F238E27FC236}">
                <a16:creationId xmlns:a16="http://schemas.microsoft.com/office/drawing/2014/main" id="{BB163377-2104-AF57-3F78-4AAF1638A97A}"/>
              </a:ext>
            </a:extLst>
          </p:cNvPr>
          <p:cNvSpPr>
            <a:spLocks noGrp="1"/>
          </p:cNvSpPr>
          <p:nvPr>
            <p:ph type="sldNum" sz="quarter" idx="12"/>
          </p:nvPr>
        </p:nvSpPr>
        <p:spPr/>
        <p:txBody>
          <a:bodyPr/>
          <a:lstStyle/>
          <a:p>
            <a:fld id="{DBA1B0FB-D917-4C8C-928F-313BD683BF39}" type="slidenum">
              <a:rPr lang="en-US" smtClean="0"/>
              <a:t>11</a:t>
            </a:fld>
            <a:endParaRPr lang="en-US"/>
          </a:p>
        </p:txBody>
      </p:sp>
    </p:spTree>
    <p:extLst>
      <p:ext uri="{BB962C8B-B14F-4D97-AF65-F5344CB8AC3E}">
        <p14:creationId xmlns:p14="http://schemas.microsoft.com/office/powerpoint/2010/main" val="2149380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2" name="Freeform: Shape 6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Oval 6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Freeform: Shape 6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67" name="Rectangle 6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3AF70EC-1702-015B-694E-E25AACFF4440}"/>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a:t>Specific self care</a:t>
            </a:r>
          </a:p>
        </p:txBody>
      </p:sp>
      <p:sp>
        <p:nvSpPr>
          <p:cNvPr id="58" name="Freeform: Shape 68">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71" name="Oval 70">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72">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reeform: Shape 74">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77" name="Oval 76">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Content Placeholder 11">
            <a:extLst>
              <a:ext uri="{FF2B5EF4-FFF2-40B4-BE49-F238E27FC236}">
                <a16:creationId xmlns:a16="http://schemas.microsoft.com/office/drawing/2014/main" id="{53907C0B-4E4E-6F11-D33B-8541B81C904A}"/>
              </a:ext>
            </a:extLst>
          </p:cNvPr>
          <p:cNvSpPr>
            <a:spLocks noGrp="1"/>
          </p:cNvSpPr>
          <p:nvPr>
            <p:ph sz="quarter" idx="15"/>
          </p:nvPr>
        </p:nvSpPr>
        <p:spPr>
          <a:xfrm>
            <a:off x="3377566" y="3052367"/>
            <a:ext cx="5418772" cy="3040458"/>
          </a:xfrm>
        </p:spPr>
        <p:txBody>
          <a:bodyPr vert="horz" wrap="square" lIns="0" tIns="0" rIns="0" bIns="0" rtlCol="0" anchor="t">
            <a:normAutofit/>
          </a:bodyPr>
          <a:lstStyle/>
          <a:p>
            <a:pPr>
              <a:lnSpc>
                <a:spcPct val="100000"/>
              </a:lnSpc>
              <a:buFont typeface="Arial" panose="020B0604020202020204" pitchFamily="34" charset="0"/>
              <a:buChar char="•"/>
            </a:pPr>
            <a:endParaRPr lang="en-US" sz="1600" dirty="0"/>
          </a:p>
          <a:p>
            <a:pPr>
              <a:lnSpc>
                <a:spcPct val="100000"/>
              </a:lnSpc>
              <a:buFont typeface="Arial" panose="020B0604020202020204" pitchFamily="34" charset="0"/>
              <a:buChar char="•"/>
            </a:pPr>
            <a:endParaRPr lang="en-US" sz="1600" dirty="0"/>
          </a:p>
        </p:txBody>
      </p:sp>
      <p:grpSp>
        <p:nvGrpSpPr>
          <p:cNvPr id="79" name="Group 78">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80" name="Freeform: Shape 79">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85BD3EDD-11F4-F9E0-527D-A8616073B20D}"/>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12</a:t>
            </a:fld>
            <a:endParaRPr lang="en-US">
              <a:solidFill>
                <a:schemeClr val="tx1">
                  <a:alpha val="80000"/>
                </a:schemeClr>
              </a:solidFill>
            </a:endParaRPr>
          </a:p>
        </p:txBody>
      </p:sp>
    </p:spTree>
    <p:extLst>
      <p:ext uri="{BB962C8B-B14F-4D97-AF65-F5344CB8AC3E}">
        <p14:creationId xmlns:p14="http://schemas.microsoft.com/office/powerpoint/2010/main" val="1317187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B656-B7A3-6840-E72B-7456F2277B8F}"/>
              </a:ext>
            </a:extLst>
          </p:cNvPr>
          <p:cNvSpPr>
            <a:spLocks noGrp="1"/>
          </p:cNvSpPr>
          <p:nvPr>
            <p:ph type="title"/>
          </p:nvPr>
        </p:nvSpPr>
        <p:spPr/>
        <p:txBody>
          <a:bodyPr/>
          <a:lstStyle/>
          <a:p>
            <a:r>
              <a:rPr lang="en-US" dirty="0"/>
              <a:t>Situations</a:t>
            </a:r>
          </a:p>
        </p:txBody>
      </p:sp>
      <p:pic>
        <p:nvPicPr>
          <p:cNvPr id="8" name="Picture Placeholder 7">
            <a:extLst>
              <a:ext uri="{FF2B5EF4-FFF2-40B4-BE49-F238E27FC236}">
                <a16:creationId xmlns:a16="http://schemas.microsoft.com/office/drawing/2014/main" id="{66CFC7EE-E6FB-D579-EE48-F879C5AC658A}"/>
              </a:ext>
            </a:extLst>
          </p:cNvPr>
          <p:cNvPicPr>
            <a:picLocks noGrp="1" noChangeAspect="1"/>
          </p:cNvPicPr>
          <p:nvPr>
            <p:ph type="pic" sz="quarter" idx="13"/>
          </p:nvPr>
        </p:nvPicPr>
        <p:blipFill>
          <a:blip r:embed="rId2"/>
          <a:srcRect t="38" b="38"/>
          <a:stretch>
            <a:fillRect/>
          </a:stretch>
        </p:blipFill>
        <p:spPr>
          <a:prstGeom prst="rect">
            <a:avLst/>
          </a:prstGeom>
        </p:spPr>
      </p:pic>
      <p:sp>
        <p:nvSpPr>
          <p:cNvPr id="4" name="Content Placeholder 3">
            <a:extLst>
              <a:ext uri="{FF2B5EF4-FFF2-40B4-BE49-F238E27FC236}">
                <a16:creationId xmlns:a16="http://schemas.microsoft.com/office/drawing/2014/main" id="{6013ABAC-73BF-DEF0-C1E6-53253194753C}"/>
              </a:ext>
            </a:extLst>
          </p:cNvPr>
          <p:cNvSpPr>
            <a:spLocks noGrp="1"/>
          </p:cNvSpPr>
          <p:nvPr>
            <p:ph sz="quarter" idx="15"/>
          </p:nvPr>
        </p:nvSpPr>
        <p:spPr/>
        <p:txBody>
          <a:bodyPr/>
          <a:lstStyle/>
          <a:p>
            <a:r>
              <a:rPr lang="en-US" dirty="0"/>
              <a:t>Events to comp hours, DOC groups/medical, transition for high schoolers, staff meetings, DJJ</a:t>
            </a:r>
          </a:p>
        </p:txBody>
      </p:sp>
      <p:sp>
        <p:nvSpPr>
          <p:cNvPr id="7" name="Slide Number Placeholder 6">
            <a:extLst>
              <a:ext uri="{FF2B5EF4-FFF2-40B4-BE49-F238E27FC236}">
                <a16:creationId xmlns:a16="http://schemas.microsoft.com/office/drawing/2014/main" id="{C47B739B-8AD4-BE40-CD25-1239505B2E6A}"/>
              </a:ext>
            </a:extLst>
          </p:cNvPr>
          <p:cNvSpPr>
            <a:spLocks noGrp="1"/>
          </p:cNvSpPr>
          <p:nvPr>
            <p:ph type="sldNum" sz="quarter" idx="12"/>
          </p:nvPr>
        </p:nvSpPr>
        <p:spPr/>
        <p:txBody>
          <a:bodyPr/>
          <a:lstStyle/>
          <a:p>
            <a:fld id="{DBA1B0FB-D917-4C8C-928F-313BD683BF39}" type="slidenum">
              <a:rPr lang="en-US" smtClean="0"/>
              <a:t>13</a:t>
            </a:fld>
            <a:endParaRPr lang="en-US"/>
          </a:p>
        </p:txBody>
      </p:sp>
    </p:spTree>
    <p:extLst>
      <p:ext uri="{BB962C8B-B14F-4D97-AF65-F5344CB8AC3E}">
        <p14:creationId xmlns:p14="http://schemas.microsoft.com/office/powerpoint/2010/main" val="409238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 name="Group 7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80" name="Freeform: Shape 7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Oval 8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85" name="Rectangle 8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25">
            <a:extLst>
              <a:ext uri="{FF2B5EF4-FFF2-40B4-BE49-F238E27FC236}">
                <a16:creationId xmlns:a16="http://schemas.microsoft.com/office/drawing/2014/main" id="{EF2A56E9-6FFB-DC60-8A89-002DD88365EE}"/>
              </a:ext>
            </a:extLst>
          </p:cNvPr>
          <p:cNvPicPr>
            <a:picLocks noGrp="1" noChangeAspect="1"/>
          </p:cNvPicPr>
          <p:nvPr>
            <p:ph type="pic" sz="quarter" idx="13"/>
          </p:nvPr>
        </p:nvPicPr>
        <p:blipFill rotWithShape="1">
          <a:blip r:embed="rId2"/>
          <a:srcRect t="26000" b="28578"/>
          <a:stretch/>
        </p:blipFill>
        <p:spPr>
          <a:xfrm>
            <a:off x="20" y="-629182"/>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87" name="Rectangle 86">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C96B494D-2035-FD65-07FF-B39006D0D7B5}"/>
              </a:ext>
            </a:extLst>
          </p:cNvPr>
          <p:cNvSpPr>
            <a:spLocks noGrp="1"/>
          </p:cNvSpPr>
          <p:nvPr>
            <p:ph type="ctrTitle"/>
          </p:nvPr>
        </p:nvSpPr>
        <p:spPr>
          <a:xfrm>
            <a:off x="550864" y="549275"/>
            <a:ext cx="3565524" cy="3034657"/>
          </a:xfrm>
        </p:spPr>
        <p:txBody>
          <a:bodyPr vert="horz" wrap="square" lIns="0" tIns="0" rIns="0" bIns="0" rtlCol="0" anchor="b" anchorCtr="0">
            <a:normAutofit/>
          </a:bodyPr>
          <a:lstStyle/>
          <a:p>
            <a:pPr>
              <a:lnSpc>
                <a:spcPct val="100000"/>
              </a:lnSpc>
            </a:pPr>
            <a:r>
              <a:rPr lang="en-US" sz="4800" dirty="0"/>
              <a:t>Interpreting </a:t>
            </a:r>
            <a:br>
              <a:rPr lang="en-US" sz="4800" dirty="0"/>
            </a:br>
            <a:r>
              <a:rPr lang="en-US" sz="4800" dirty="0"/>
              <a:t>Agencies</a:t>
            </a:r>
          </a:p>
        </p:txBody>
      </p:sp>
      <p:sp>
        <p:nvSpPr>
          <p:cNvPr id="89" name="Rectangle 88">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12">
            <a:extLst>
              <a:ext uri="{FF2B5EF4-FFF2-40B4-BE49-F238E27FC236}">
                <a16:creationId xmlns:a16="http://schemas.microsoft.com/office/drawing/2014/main" id="{CCA09EFF-BF42-0BE0-5723-6A7D76B97078}"/>
              </a:ext>
            </a:extLst>
          </p:cNvPr>
          <p:cNvSpPr>
            <a:spLocks noGrp="1"/>
          </p:cNvSpPr>
          <p:nvPr>
            <p:ph type="subTitle" idx="1"/>
          </p:nvPr>
        </p:nvSpPr>
        <p:spPr>
          <a:xfrm>
            <a:off x="550863" y="3803406"/>
            <a:ext cx="3565525" cy="2289419"/>
          </a:xfrm>
        </p:spPr>
        <p:txBody>
          <a:bodyPr vert="horz" wrap="square" lIns="0" tIns="0" rIns="0" bIns="0" rtlCol="0">
            <a:normAutofit/>
          </a:bodyPr>
          <a:lstStyle/>
          <a:p>
            <a:pPr marL="0" indent="0">
              <a:lnSpc>
                <a:spcPct val="100000"/>
              </a:lnSpc>
            </a:pPr>
            <a:endParaRPr lang="en-US" sz="2000" dirty="0"/>
          </a:p>
          <a:p>
            <a:pPr marL="0" indent="0">
              <a:lnSpc>
                <a:spcPct val="100000"/>
              </a:lnSpc>
            </a:pPr>
            <a:r>
              <a:rPr lang="en-US" sz="2000" dirty="0"/>
              <a:t>*Consider staff vs contract interpreter; different scopes</a:t>
            </a:r>
          </a:p>
        </p:txBody>
      </p:sp>
      <p:sp>
        <p:nvSpPr>
          <p:cNvPr id="7" name="Slide Number Placeholder 6">
            <a:extLst>
              <a:ext uri="{FF2B5EF4-FFF2-40B4-BE49-F238E27FC236}">
                <a16:creationId xmlns:a16="http://schemas.microsoft.com/office/drawing/2014/main" id="{D8D14112-CC5E-7C1E-F0DE-E8700AC5252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14</a:t>
            </a:fld>
            <a:endParaRPr lang="en-US">
              <a:solidFill>
                <a:schemeClr val="tx1">
                  <a:alpha val="80000"/>
                </a:schemeClr>
              </a:solidFill>
            </a:endParaRPr>
          </a:p>
        </p:txBody>
      </p:sp>
    </p:spTree>
    <p:extLst>
      <p:ext uri="{BB962C8B-B14F-4D97-AF65-F5344CB8AC3E}">
        <p14:creationId xmlns:p14="http://schemas.microsoft.com/office/powerpoint/2010/main" val="72362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1A33-C6CC-2C4B-8423-56959E7322BE}"/>
              </a:ext>
            </a:extLst>
          </p:cNvPr>
          <p:cNvSpPr>
            <a:spLocks noGrp="1"/>
          </p:cNvSpPr>
          <p:nvPr>
            <p:ph type="title"/>
          </p:nvPr>
        </p:nvSpPr>
        <p:spPr/>
        <p:txBody>
          <a:bodyPr/>
          <a:lstStyle/>
          <a:p>
            <a:r>
              <a:rPr lang="en-US" dirty="0"/>
              <a:t>Pros</a:t>
            </a:r>
          </a:p>
        </p:txBody>
      </p:sp>
      <p:sp>
        <p:nvSpPr>
          <p:cNvPr id="3" name="Content Placeholder 2">
            <a:extLst>
              <a:ext uri="{FF2B5EF4-FFF2-40B4-BE49-F238E27FC236}">
                <a16:creationId xmlns:a16="http://schemas.microsoft.com/office/drawing/2014/main" id="{2C5F6884-7CBC-E3C3-F1EE-DD4127E66C08}"/>
              </a:ext>
            </a:extLst>
          </p:cNvPr>
          <p:cNvSpPr>
            <a:spLocks noGrp="1"/>
          </p:cNvSpPr>
          <p:nvPr>
            <p:ph sz="half" idx="1"/>
          </p:nvPr>
        </p:nvSpPr>
        <p:spPr/>
        <p:txBody>
          <a:bodyPr/>
          <a:lstStyle/>
          <a:p>
            <a:r>
              <a:rPr lang="en-US" dirty="0"/>
              <a:t>Competitive pay</a:t>
            </a:r>
          </a:p>
          <a:p>
            <a:r>
              <a:rPr lang="en-US" dirty="0"/>
              <a:t>Full and part time options</a:t>
            </a:r>
          </a:p>
          <a:p>
            <a:r>
              <a:rPr lang="en-US" dirty="0"/>
              <a:t>Benefits sometimes (or supplemental) </a:t>
            </a:r>
          </a:p>
          <a:p>
            <a:r>
              <a:rPr lang="en-US" dirty="0"/>
              <a:t>Get to know the community</a:t>
            </a:r>
          </a:p>
          <a:p>
            <a:r>
              <a:rPr lang="en-US" dirty="0"/>
              <a:t>Trust/familiarity increases</a:t>
            </a:r>
          </a:p>
          <a:p>
            <a:r>
              <a:rPr lang="en-US" dirty="0"/>
              <a:t>Someone to collaborate/vent with on hard jobs</a:t>
            </a:r>
          </a:p>
          <a:p>
            <a:endParaRPr lang="en-US" dirty="0"/>
          </a:p>
        </p:txBody>
      </p:sp>
      <p:sp>
        <p:nvSpPr>
          <p:cNvPr id="4" name="Content Placeholder 3">
            <a:extLst>
              <a:ext uri="{FF2B5EF4-FFF2-40B4-BE49-F238E27FC236}">
                <a16:creationId xmlns:a16="http://schemas.microsoft.com/office/drawing/2014/main" id="{F0CA6F79-A2EB-44DC-CFB0-EF4D89746E5D}"/>
              </a:ext>
            </a:extLst>
          </p:cNvPr>
          <p:cNvSpPr>
            <a:spLocks noGrp="1"/>
          </p:cNvSpPr>
          <p:nvPr>
            <p:ph sz="half" idx="2"/>
          </p:nvPr>
        </p:nvSpPr>
        <p:spPr/>
        <p:txBody>
          <a:bodyPr/>
          <a:lstStyle/>
          <a:p>
            <a:r>
              <a:rPr lang="en-US" dirty="0"/>
              <a:t>Assignment choice</a:t>
            </a:r>
          </a:p>
          <a:p>
            <a:r>
              <a:rPr lang="en-US" dirty="0"/>
              <a:t>Extra pay for after hours/emergency needs</a:t>
            </a:r>
          </a:p>
          <a:p>
            <a:r>
              <a:rPr lang="en-US" dirty="0"/>
              <a:t>On call</a:t>
            </a:r>
          </a:p>
          <a:p>
            <a:r>
              <a:rPr lang="en-US" dirty="0"/>
              <a:t>Staff interpreters/regular teamers</a:t>
            </a:r>
          </a:p>
          <a:p>
            <a:r>
              <a:rPr lang="en-US" dirty="0"/>
              <a:t>Regular clients/offices</a:t>
            </a:r>
          </a:p>
          <a:p>
            <a:r>
              <a:rPr lang="en-US" dirty="0"/>
              <a:t>Priority during busy times</a:t>
            </a:r>
          </a:p>
          <a:p>
            <a:endParaRPr lang="en-US" dirty="0"/>
          </a:p>
        </p:txBody>
      </p:sp>
      <p:sp>
        <p:nvSpPr>
          <p:cNvPr id="7" name="Slide Number Placeholder 6">
            <a:extLst>
              <a:ext uri="{FF2B5EF4-FFF2-40B4-BE49-F238E27FC236}">
                <a16:creationId xmlns:a16="http://schemas.microsoft.com/office/drawing/2014/main" id="{195FF968-12A3-12C8-1EF7-7CFBF51F4971}"/>
              </a:ext>
            </a:extLst>
          </p:cNvPr>
          <p:cNvSpPr>
            <a:spLocks noGrp="1"/>
          </p:cNvSpPr>
          <p:nvPr>
            <p:ph type="sldNum" sz="quarter" idx="12"/>
          </p:nvPr>
        </p:nvSpPr>
        <p:spPr/>
        <p:txBody>
          <a:bodyPr/>
          <a:lstStyle/>
          <a:p>
            <a:fld id="{DBA1B0FB-D917-4C8C-928F-313BD683BF39}" type="slidenum">
              <a:rPr lang="en-US" smtClean="0"/>
              <a:t>15</a:t>
            </a:fld>
            <a:endParaRPr lang="en-US"/>
          </a:p>
        </p:txBody>
      </p:sp>
    </p:spTree>
    <p:extLst>
      <p:ext uri="{BB962C8B-B14F-4D97-AF65-F5344CB8AC3E}">
        <p14:creationId xmlns:p14="http://schemas.microsoft.com/office/powerpoint/2010/main" val="50908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A128-0941-7ED3-6AE6-41EFFFE7D991}"/>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D09F4B58-C9E4-9A8C-883E-58FB864DE886}"/>
              </a:ext>
            </a:extLst>
          </p:cNvPr>
          <p:cNvSpPr>
            <a:spLocks noGrp="1"/>
          </p:cNvSpPr>
          <p:nvPr>
            <p:ph sz="half" idx="1"/>
          </p:nvPr>
        </p:nvSpPr>
        <p:spPr/>
        <p:txBody>
          <a:bodyPr/>
          <a:lstStyle/>
          <a:p>
            <a:r>
              <a:rPr lang="en-US" dirty="0"/>
              <a:t>Lack of choice of assignments</a:t>
            </a:r>
          </a:p>
          <a:p>
            <a:r>
              <a:rPr lang="en-US" dirty="0"/>
              <a:t>Length of time to get paid</a:t>
            </a:r>
          </a:p>
          <a:p>
            <a:r>
              <a:rPr lang="en-US" dirty="0"/>
              <a:t>On call </a:t>
            </a:r>
          </a:p>
          <a:p>
            <a:r>
              <a:rPr lang="en-US" dirty="0"/>
              <a:t>Same clients/offices</a:t>
            </a:r>
          </a:p>
          <a:p>
            <a:r>
              <a:rPr lang="en-US" dirty="0"/>
              <a:t>No SL, AL/ days without pay</a:t>
            </a:r>
          </a:p>
          <a:p>
            <a:r>
              <a:rPr lang="en-US" dirty="0"/>
              <a:t>No insurance</a:t>
            </a:r>
          </a:p>
          <a:p>
            <a:endParaRPr lang="en-US" dirty="0"/>
          </a:p>
          <a:p>
            <a:endParaRPr lang="en-US" dirty="0"/>
          </a:p>
        </p:txBody>
      </p:sp>
      <p:sp>
        <p:nvSpPr>
          <p:cNvPr id="4" name="Content Placeholder 3">
            <a:extLst>
              <a:ext uri="{FF2B5EF4-FFF2-40B4-BE49-F238E27FC236}">
                <a16:creationId xmlns:a16="http://schemas.microsoft.com/office/drawing/2014/main" id="{6AF79E56-FAA9-6304-D44D-BE2F76FF01EE}"/>
              </a:ext>
            </a:extLst>
          </p:cNvPr>
          <p:cNvSpPr>
            <a:spLocks noGrp="1"/>
          </p:cNvSpPr>
          <p:nvPr>
            <p:ph sz="half" idx="2"/>
          </p:nvPr>
        </p:nvSpPr>
        <p:spPr/>
        <p:txBody>
          <a:bodyPr/>
          <a:lstStyle/>
          <a:p>
            <a:r>
              <a:rPr lang="en-US" dirty="0"/>
              <a:t>Travel/ car wear and tear</a:t>
            </a:r>
          </a:p>
          <a:p>
            <a:r>
              <a:rPr lang="en-US" dirty="0"/>
              <a:t>Chasing money</a:t>
            </a:r>
          </a:p>
          <a:p>
            <a:r>
              <a:rPr lang="en-US" dirty="0"/>
              <a:t>Keeping up with invoices, mileage, accounts receivable </a:t>
            </a:r>
          </a:p>
          <a:p>
            <a:r>
              <a:rPr lang="en-US" dirty="0"/>
              <a:t>Lack of concern, care/work mule</a:t>
            </a:r>
          </a:p>
          <a:p>
            <a:endParaRPr lang="en-US" dirty="0"/>
          </a:p>
          <a:p>
            <a:endParaRPr lang="en-US" dirty="0"/>
          </a:p>
        </p:txBody>
      </p:sp>
      <p:sp>
        <p:nvSpPr>
          <p:cNvPr id="7" name="Slide Number Placeholder 6">
            <a:extLst>
              <a:ext uri="{FF2B5EF4-FFF2-40B4-BE49-F238E27FC236}">
                <a16:creationId xmlns:a16="http://schemas.microsoft.com/office/drawing/2014/main" id="{DD80EFD9-93EC-7767-0C79-DC4048D431E4}"/>
              </a:ext>
            </a:extLst>
          </p:cNvPr>
          <p:cNvSpPr>
            <a:spLocks noGrp="1"/>
          </p:cNvSpPr>
          <p:nvPr>
            <p:ph type="sldNum" sz="quarter" idx="12"/>
          </p:nvPr>
        </p:nvSpPr>
        <p:spPr/>
        <p:txBody>
          <a:bodyPr/>
          <a:lstStyle/>
          <a:p>
            <a:fld id="{DBA1B0FB-D917-4C8C-928F-313BD683BF39}" type="slidenum">
              <a:rPr lang="en-US" smtClean="0"/>
              <a:t>16</a:t>
            </a:fld>
            <a:endParaRPr lang="en-US"/>
          </a:p>
        </p:txBody>
      </p:sp>
    </p:spTree>
    <p:extLst>
      <p:ext uri="{BB962C8B-B14F-4D97-AF65-F5344CB8AC3E}">
        <p14:creationId xmlns:p14="http://schemas.microsoft.com/office/powerpoint/2010/main" val="327520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0BE91-01E3-B983-F595-13FF8C880ED8}"/>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a:t>Specific Self Care</a:t>
            </a:r>
          </a:p>
        </p:txBody>
      </p:sp>
      <p:sp>
        <p:nvSpPr>
          <p:cNvPr id="20" name="Freeform: Shape 19">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2" name="Oval 21">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Shape 25">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8" name="Oval 27">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1D1FF974-2B5F-8771-C1D6-124DAE8665DF}"/>
              </a:ext>
            </a:extLst>
          </p:cNvPr>
          <p:cNvSpPr>
            <a:spLocks noGrp="1"/>
          </p:cNvSpPr>
          <p:nvPr>
            <p:ph sz="quarter" idx="15"/>
          </p:nvPr>
        </p:nvSpPr>
        <p:spPr>
          <a:xfrm>
            <a:off x="3377566" y="3052367"/>
            <a:ext cx="5418772" cy="3040458"/>
          </a:xfrm>
        </p:spPr>
        <p:txBody>
          <a:bodyPr vert="horz" wrap="square" lIns="0" tIns="0" rIns="0" bIns="0" rtlCol="0" anchor="t">
            <a:normAutofit fontScale="92500" lnSpcReduction="10000"/>
          </a:bodyPr>
          <a:lstStyle/>
          <a:p>
            <a:pPr>
              <a:buFont typeface="Arial" panose="020B0604020202020204" pitchFamily="34" charset="0"/>
              <a:buChar char="•"/>
            </a:pPr>
            <a:r>
              <a:rPr lang="en-US" sz="1600" dirty="0"/>
              <a:t>Massages </a:t>
            </a:r>
          </a:p>
          <a:p>
            <a:pPr>
              <a:buFont typeface="Arial" panose="020B0604020202020204" pitchFamily="34" charset="0"/>
              <a:buChar char="•"/>
            </a:pPr>
            <a:r>
              <a:rPr lang="en-US" sz="1600" dirty="0"/>
              <a:t>Chiropractor</a:t>
            </a:r>
          </a:p>
          <a:p>
            <a:pPr>
              <a:buFont typeface="Arial" panose="020B0604020202020204" pitchFamily="34" charset="0"/>
              <a:buChar char="•"/>
            </a:pPr>
            <a:r>
              <a:rPr lang="en-US" sz="1600" dirty="0"/>
              <a:t>Carried a book</a:t>
            </a:r>
          </a:p>
          <a:p>
            <a:pPr>
              <a:buFont typeface="Arial" panose="020B0604020202020204" pitchFamily="34" charset="0"/>
              <a:buChar char="•"/>
            </a:pPr>
            <a:r>
              <a:rPr lang="en-US" sz="1600" dirty="0"/>
              <a:t>Gym in between or on a cancellation</a:t>
            </a:r>
          </a:p>
          <a:p>
            <a:pPr>
              <a:buFont typeface="Arial" panose="020B0604020202020204" pitchFamily="34" charset="0"/>
              <a:buChar char="•"/>
            </a:pPr>
            <a:r>
              <a:rPr lang="en-US" sz="1600" dirty="0"/>
              <a:t>Five minutes to close my eyes</a:t>
            </a:r>
          </a:p>
          <a:p>
            <a:pPr>
              <a:buFont typeface="Arial" panose="020B0604020202020204" pitchFamily="34" charset="0"/>
              <a:buChar char="•"/>
            </a:pPr>
            <a:r>
              <a:rPr lang="en-US" sz="1600" dirty="0"/>
              <a:t>Didn’t go in early for some clients</a:t>
            </a:r>
          </a:p>
          <a:p>
            <a:pPr>
              <a:buFont typeface="Arial" panose="020B0604020202020204" pitchFamily="34" charset="0"/>
              <a:buChar char="•"/>
            </a:pPr>
            <a:r>
              <a:rPr lang="en-US" sz="1600" dirty="0"/>
              <a:t>Conversations with myself in my car</a:t>
            </a:r>
          </a:p>
        </p:txBody>
      </p:sp>
      <p:grpSp>
        <p:nvGrpSpPr>
          <p:cNvPr id="30" name="Group 29">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31" name="Freeform: Shape 30">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C359BC44-09F7-8BB5-0F13-EBDEE959B500}"/>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17</a:t>
            </a:fld>
            <a:endParaRPr lang="en-US">
              <a:solidFill>
                <a:schemeClr val="tx1">
                  <a:alpha val="80000"/>
                </a:schemeClr>
              </a:solidFill>
            </a:endParaRPr>
          </a:p>
        </p:txBody>
      </p:sp>
    </p:spTree>
    <p:extLst>
      <p:ext uri="{BB962C8B-B14F-4D97-AF65-F5344CB8AC3E}">
        <p14:creationId xmlns:p14="http://schemas.microsoft.com/office/powerpoint/2010/main" val="1139144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19F6-8BC6-4B54-1DA6-E9A8456914DD}"/>
              </a:ext>
            </a:extLst>
          </p:cNvPr>
          <p:cNvSpPr>
            <a:spLocks noGrp="1"/>
          </p:cNvSpPr>
          <p:nvPr>
            <p:ph type="title"/>
          </p:nvPr>
        </p:nvSpPr>
        <p:spPr/>
        <p:txBody>
          <a:bodyPr/>
          <a:lstStyle/>
          <a:p>
            <a:r>
              <a:rPr lang="en-US" dirty="0"/>
              <a:t>Situations</a:t>
            </a:r>
            <a:br>
              <a:rPr lang="en-US" dirty="0"/>
            </a:br>
            <a:endParaRPr lang="en-US" dirty="0"/>
          </a:p>
        </p:txBody>
      </p:sp>
      <p:pic>
        <p:nvPicPr>
          <p:cNvPr id="11" name="Picture Placeholder 10">
            <a:extLst>
              <a:ext uri="{FF2B5EF4-FFF2-40B4-BE49-F238E27FC236}">
                <a16:creationId xmlns:a16="http://schemas.microsoft.com/office/drawing/2014/main" id="{24977C4C-955D-6742-DA3E-80DA345C4DB1}"/>
              </a:ext>
            </a:extLst>
          </p:cNvPr>
          <p:cNvPicPr>
            <a:picLocks noGrp="1" noChangeAspect="1"/>
          </p:cNvPicPr>
          <p:nvPr>
            <p:ph type="pic" sz="quarter" idx="13"/>
          </p:nvPr>
        </p:nvPicPr>
        <p:blipFill rotWithShape="1">
          <a:blip r:embed="rId2"/>
          <a:srcRect t="22633" b="22633"/>
          <a:stretch/>
        </p:blipFill>
        <p:spPr>
          <a:xfrm>
            <a:off x="0" y="-50800"/>
            <a:ext cx="12192000" cy="3776472"/>
          </a:xfrm>
          <a:prstGeom prst="rect">
            <a:avLst/>
          </a:prstGeom>
        </p:spPr>
      </p:pic>
      <p:sp>
        <p:nvSpPr>
          <p:cNvPr id="12" name="Content Placeholder 11">
            <a:extLst>
              <a:ext uri="{FF2B5EF4-FFF2-40B4-BE49-F238E27FC236}">
                <a16:creationId xmlns:a16="http://schemas.microsoft.com/office/drawing/2014/main" id="{EE193A74-DEE0-23C5-5493-DCB1162A8C9A}"/>
              </a:ext>
            </a:extLst>
          </p:cNvPr>
          <p:cNvSpPr>
            <a:spLocks noGrp="1"/>
          </p:cNvSpPr>
          <p:nvPr>
            <p:ph sz="quarter" idx="15"/>
          </p:nvPr>
        </p:nvSpPr>
        <p:spPr/>
        <p:txBody>
          <a:bodyPr/>
          <a:lstStyle/>
          <a:p>
            <a:r>
              <a:rPr lang="en-US" dirty="0"/>
              <a:t>Last minute changes/requests, chasing money, weekly schedules, don’t care about your mental health or really do, deposition example</a:t>
            </a:r>
          </a:p>
        </p:txBody>
      </p:sp>
      <p:sp>
        <p:nvSpPr>
          <p:cNvPr id="7" name="Slide Number Placeholder 6">
            <a:extLst>
              <a:ext uri="{FF2B5EF4-FFF2-40B4-BE49-F238E27FC236}">
                <a16:creationId xmlns:a16="http://schemas.microsoft.com/office/drawing/2014/main" id="{9FCEEC7F-1C5B-3E26-1060-209CA7D7BBE3}"/>
              </a:ext>
            </a:extLst>
          </p:cNvPr>
          <p:cNvSpPr>
            <a:spLocks noGrp="1"/>
          </p:cNvSpPr>
          <p:nvPr>
            <p:ph type="sldNum" sz="quarter" idx="12"/>
          </p:nvPr>
        </p:nvSpPr>
        <p:spPr/>
        <p:txBody>
          <a:bodyPr/>
          <a:lstStyle/>
          <a:p>
            <a:fld id="{DBA1B0FB-D917-4C8C-928F-313BD683BF39}" type="slidenum">
              <a:rPr lang="en-US" smtClean="0"/>
              <a:t>18</a:t>
            </a:fld>
            <a:endParaRPr lang="en-US"/>
          </a:p>
        </p:txBody>
      </p:sp>
    </p:spTree>
    <p:extLst>
      <p:ext uri="{BB962C8B-B14F-4D97-AF65-F5344CB8AC3E}">
        <p14:creationId xmlns:p14="http://schemas.microsoft.com/office/powerpoint/2010/main" val="257866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5" name="Group 4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6" name="Freeform: Shape 4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1" name="Rectangle 5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Placeholder 33">
            <a:extLst>
              <a:ext uri="{FF2B5EF4-FFF2-40B4-BE49-F238E27FC236}">
                <a16:creationId xmlns:a16="http://schemas.microsoft.com/office/drawing/2014/main" id="{CF35F32A-89B0-5863-6909-BCB948CBAF91}"/>
              </a:ext>
            </a:extLst>
          </p:cNvPr>
          <p:cNvPicPr>
            <a:picLocks noGrp="1" noChangeAspect="1"/>
          </p:cNvPicPr>
          <p:nvPr>
            <p:ph type="pic" sz="quarter" idx="13"/>
          </p:nvPr>
        </p:nvPicPr>
        <p:blipFill rotWithShape="1">
          <a:blip r:embed="rId2"/>
          <a:srcRect t="24239" b="30339"/>
          <a:stretch/>
        </p:blipFill>
        <p:spPr>
          <a:xfrm>
            <a:off x="20" y="-7357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3" name="Rectangle 5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6F3C554-609F-B925-1BAF-12FCADE1248A}"/>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Freelance</a:t>
            </a:r>
          </a:p>
        </p:txBody>
      </p:sp>
      <p:sp>
        <p:nvSpPr>
          <p:cNvPr id="7" name="Slide Number Placeholder 6">
            <a:extLst>
              <a:ext uri="{FF2B5EF4-FFF2-40B4-BE49-F238E27FC236}">
                <a16:creationId xmlns:a16="http://schemas.microsoft.com/office/drawing/2014/main" id="{7EF494F9-EBCD-2DDC-24AA-2EA23798E5A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19</a:t>
            </a:fld>
            <a:endParaRPr lang="en-US">
              <a:solidFill>
                <a:schemeClr val="tx1">
                  <a:alpha val="80000"/>
                </a:schemeClr>
              </a:solidFill>
            </a:endParaRPr>
          </a:p>
        </p:txBody>
      </p:sp>
    </p:spTree>
    <p:extLst>
      <p:ext uri="{BB962C8B-B14F-4D97-AF65-F5344CB8AC3E}">
        <p14:creationId xmlns:p14="http://schemas.microsoft.com/office/powerpoint/2010/main" val="140612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C52A-9449-94DF-2211-B65C5975D69B}"/>
              </a:ext>
            </a:extLst>
          </p:cNvPr>
          <p:cNvSpPr>
            <a:spLocks noGrp="1"/>
          </p:cNvSpPr>
          <p:nvPr>
            <p:ph type="title"/>
          </p:nvPr>
        </p:nvSpPr>
        <p:spPr/>
        <p:txBody>
          <a:bodyPr/>
          <a:lstStyle/>
          <a:p>
            <a:r>
              <a:rPr lang="en-US" dirty="0"/>
              <a:t>Background </a:t>
            </a:r>
          </a:p>
        </p:txBody>
      </p:sp>
      <p:sp>
        <p:nvSpPr>
          <p:cNvPr id="9" name="Slide Number Placeholder 8">
            <a:extLst>
              <a:ext uri="{FF2B5EF4-FFF2-40B4-BE49-F238E27FC236}">
                <a16:creationId xmlns:a16="http://schemas.microsoft.com/office/drawing/2014/main" id="{A8DAE4E8-97FF-2A06-D17B-37F69A841F2B}"/>
              </a:ext>
            </a:extLst>
          </p:cNvPr>
          <p:cNvSpPr>
            <a:spLocks noGrp="1"/>
          </p:cNvSpPr>
          <p:nvPr>
            <p:ph type="sldNum" sz="quarter" idx="12"/>
          </p:nvPr>
        </p:nvSpPr>
        <p:spPr/>
        <p:txBody>
          <a:bodyPr/>
          <a:lstStyle/>
          <a:p>
            <a:fld id="{DBA1B0FB-D917-4C8C-928F-313BD683BF39}" type="slidenum">
              <a:rPr lang="en-US" smtClean="0"/>
              <a:t>2</a:t>
            </a:fld>
            <a:endParaRPr lang="en-US"/>
          </a:p>
        </p:txBody>
      </p:sp>
      <p:pic>
        <p:nvPicPr>
          <p:cNvPr id="22" name="Picture Placeholder 21" descr="A person and person in a boat with a child&#10;&#10;Description automatically generated with low confidence">
            <a:extLst>
              <a:ext uri="{FF2B5EF4-FFF2-40B4-BE49-F238E27FC236}">
                <a16:creationId xmlns:a16="http://schemas.microsoft.com/office/drawing/2014/main" id="{0994E951-287A-B34F-2E36-FAA62A4FC067}"/>
              </a:ext>
            </a:extLst>
          </p:cNvPr>
          <p:cNvPicPr>
            <a:picLocks noGrp="1" noChangeAspect="1"/>
          </p:cNvPicPr>
          <p:nvPr>
            <p:ph type="pic" sz="quarter" idx="13"/>
          </p:nvPr>
        </p:nvPicPr>
        <p:blipFill>
          <a:blip r:embed="rId2"/>
          <a:srcRect t="14263" b="14263"/>
          <a:stretch>
            <a:fillRect/>
          </a:stretch>
        </p:blipFill>
        <p:spPr/>
      </p:pic>
      <p:pic>
        <p:nvPicPr>
          <p:cNvPr id="16" name="Picture Placeholder 15" descr="A group of women smiling for a selfie&#10;&#10;Description automatically generated with medium confidence">
            <a:extLst>
              <a:ext uri="{FF2B5EF4-FFF2-40B4-BE49-F238E27FC236}">
                <a16:creationId xmlns:a16="http://schemas.microsoft.com/office/drawing/2014/main" id="{0423B8AA-46B6-B3A3-4B11-52F5EBB1E6E0}"/>
              </a:ext>
            </a:extLst>
          </p:cNvPr>
          <p:cNvPicPr>
            <a:picLocks noGrp="1" noChangeAspect="1"/>
          </p:cNvPicPr>
          <p:nvPr>
            <p:ph type="pic" sz="quarter" idx="14"/>
          </p:nvPr>
        </p:nvPicPr>
        <p:blipFill>
          <a:blip r:embed="rId3"/>
          <a:srcRect t="26065" b="26065"/>
          <a:stretch>
            <a:fillRect/>
          </a:stretch>
        </p:blipFill>
        <p:spPr/>
      </p:pic>
      <p:pic>
        <p:nvPicPr>
          <p:cNvPr id="38" name="Picture Placeholder 37" descr="A group of people posing for a photo&#10;&#10;Description automatically generated">
            <a:extLst>
              <a:ext uri="{FF2B5EF4-FFF2-40B4-BE49-F238E27FC236}">
                <a16:creationId xmlns:a16="http://schemas.microsoft.com/office/drawing/2014/main" id="{74A22D3C-7CD7-BA06-A74B-4B087EBF3CC4}"/>
              </a:ext>
            </a:extLst>
          </p:cNvPr>
          <p:cNvPicPr>
            <a:picLocks noGrp="1" noChangeAspect="1"/>
          </p:cNvPicPr>
          <p:nvPr>
            <p:ph type="pic" sz="quarter" idx="15"/>
          </p:nvPr>
        </p:nvPicPr>
        <p:blipFill>
          <a:blip r:embed="rId4"/>
          <a:srcRect l="10000" r="10000"/>
          <a:stretch>
            <a:fillRect/>
          </a:stretch>
        </p:blipFill>
        <p:spPr/>
      </p:pic>
    </p:spTree>
    <p:extLst>
      <p:ext uri="{BB962C8B-B14F-4D97-AF65-F5344CB8AC3E}">
        <p14:creationId xmlns:p14="http://schemas.microsoft.com/office/powerpoint/2010/main" val="369112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2F6315-4670-3892-E88E-6C6E16E5108D}"/>
              </a:ext>
            </a:extLst>
          </p:cNvPr>
          <p:cNvSpPr>
            <a:spLocks noGrp="1"/>
          </p:cNvSpPr>
          <p:nvPr>
            <p:ph type="title"/>
          </p:nvPr>
        </p:nvSpPr>
        <p:spPr/>
        <p:txBody>
          <a:bodyPr/>
          <a:lstStyle/>
          <a:p>
            <a:r>
              <a:rPr lang="en-US" dirty="0"/>
              <a:t>Pros</a:t>
            </a:r>
          </a:p>
        </p:txBody>
      </p:sp>
      <p:sp>
        <p:nvSpPr>
          <p:cNvPr id="9" name="Content Placeholder 8">
            <a:extLst>
              <a:ext uri="{FF2B5EF4-FFF2-40B4-BE49-F238E27FC236}">
                <a16:creationId xmlns:a16="http://schemas.microsoft.com/office/drawing/2014/main" id="{A42583AC-3D88-85A1-7310-C20DA83947AA}"/>
              </a:ext>
            </a:extLst>
          </p:cNvPr>
          <p:cNvSpPr>
            <a:spLocks noGrp="1"/>
          </p:cNvSpPr>
          <p:nvPr>
            <p:ph sz="half" idx="1"/>
          </p:nvPr>
        </p:nvSpPr>
        <p:spPr/>
        <p:txBody>
          <a:bodyPr/>
          <a:lstStyle/>
          <a:p>
            <a:r>
              <a:rPr lang="en-US" dirty="0"/>
              <a:t>Manage your time and schedule</a:t>
            </a:r>
          </a:p>
          <a:p>
            <a:r>
              <a:rPr lang="en-US" dirty="0"/>
              <a:t>Multiple opportunities for work, depending on number of contracts</a:t>
            </a:r>
          </a:p>
          <a:p>
            <a:r>
              <a:rPr lang="en-US" dirty="0"/>
              <a:t>Set your own rate, within reason</a:t>
            </a:r>
          </a:p>
          <a:p>
            <a:r>
              <a:rPr lang="en-US" dirty="0"/>
              <a:t>There is ALWAYS work</a:t>
            </a:r>
          </a:p>
          <a:p>
            <a:r>
              <a:rPr lang="en-US" dirty="0"/>
              <a:t>Variety and lack of variety</a:t>
            </a:r>
          </a:p>
          <a:p>
            <a:endParaRPr lang="en-US" dirty="0"/>
          </a:p>
          <a:p>
            <a:endParaRPr lang="en-US" dirty="0"/>
          </a:p>
        </p:txBody>
      </p:sp>
      <p:sp>
        <p:nvSpPr>
          <p:cNvPr id="10" name="Content Placeholder 9">
            <a:extLst>
              <a:ext uri="{FF2B5EF4-FFF2-40B4-BE49-F238E27FC236}">
                <a16:creationId xmlns:a16="http://schemas.microsoft.com/office/drawing/2014/main" id="{A52EFAEE-EBB7-3B0F-C67D-F04EC06315CD}"/>
              </a:ext>
            </a:extLst>
          </p:cNvPr>
          <p:cNvSpPr>
            <a:spLocks noGrp="1"/>
          </p:cNvSpPr>
          <p:nvPr>
            <p:ph sz="half" idx="2"/>
          </p:nvPr>
        </p:nvSpPr>
        <p:spPr/>
        <p:txBody>
          <a:bodyPr/>
          <a:lstStyle/>
          <a:p>
            <a:r>
              <a:rPr lang="en-US" dirty="0"/>
              <a:t>Manage billing</a:t>
            </a:r>
          </a:p>
          <a:p>
            <a:r>
              <a:rPr lang="en-US" dirty="0"/>
              <a:t>Budget</a:t>
            </a:r>
          </a:p>
          <a:p>
            <a:r>
              <a:rPr lang="en-US" dirty="0"/>
              <a:t>Travel</a:t>
            </a:r>
          </a:p>
          <a:p>
            <a:r>
              <a:rPr lang="en-US" dirty="0"/>
              <a:t>Get to know the Deaf community</a:t>
            </a:r>
          </a:p>
          <a:p>
            <a:endParaRPr lang="en-US" dirty="0"/>
          </a:p>
        </p:txBody>
      </p:sp>
      <p:sp>
        <p:nvSpPr>
          <p:cNvPr id="5" name="Slide Number Placeholder 4">
            <a:extLst>
              <a:ext uri="{FF2B5EF4-FFF2-40B4-BE49-F238E27FC236}">
                <a16:creationId xmlns:a16="http://schemas.microsoft.com/office/drawing/2014/main" id="{1C86ABD2-1680-E668-0DA3-CEE01269DCBD}"/>
              </a:ext>
            </a:extLst>
          </p:cNvPr>
          <p:cNvSpPr>
            <a:spLocks noGrp="1"/>
          </p:cNvSpPr>
          <p:nvPr>
            <p:ph type="sldNum" sz="quarter" idx="12"/>
          </p:nvPr>
        </p:nvSpPr>
        <p:spPr/>
        <p:txBody>
          <a:bodyPr/>
          <a:lstStyle/>
          <a:p>
            <a:fld id="{DBA1B0FB-D917-4C8C-928F-313BD683BF39}" type="slidenum">
              <a:rPr lang="en-US" smtClean="0"/>
              <a:t>20</a:t>
            </a:fld>
            <a:endParaRPr lang="en-US"/>
          </a:p>
        </p:txBody>
      </p:sp>
    </p:spTree>
    <p:extLst>
      <p:ext uri="{BB962C8B-B14F-4D97-AF65-F5344CB8AC3E}">
        <p14:creationId xmlns:p14="http://schemas.microsoft.com/office/powerpoint/2010/main" val="314396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41A1-5B2D-223D-D9D8-48CB9D7C85C0}"/>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123E52C7-8FC1-7A21-4A1B-2FB034372C60}"/>
              </a:ext>
            </a:extLst>
          </p:cNvPr>
          <p:cNvSpPr>
            <a:spLocks noGrp="1"/>
          </p:cNvSpPr>
          <p:nvPr>
            <p:ph sz="half" idx="1"/>
          </p:nvPr>
        </p:nvSpPr>
        <p:spPr/>
        <p:txBody>
          <a:bodyPr/>
          <a:lstStyle/>
          <a:p>
            <a:r>
              <a:rPr lang="en-US" dirty="0"/>
              <a:t>Eat on the go</a:t>
            </a:r>
          </a:p>
          <a:p>
            <a:r>
              <a:rPr lang="en-US" dirty="0"/>
              <a:t>You have to take work when it’s offered</a:t>
            </a:r>
          </a:p>
          <a:p>
            <a:r>
              <a:rPr lang="en-US" dirty="0"/>
              <a:t>It’s a lot of moving parts</a:t>
            </a:r>
          </a:p>
          <a:p>
            <a:r>
              <a:rPr lang="en-US" dirty="0"/>
              <a:t>Manage billing</a:t>
            </a:r>
          </a:p>
          <a:p>
            <a:r>
              <a:rPr lang="en-US" dirty="0"/>
              <a:t>Different companies, different pay frames</a:t>
            </a:r>
          </a:p>
          <a:p>
            <a:r>
              <a:rPr lang="en-US" dirty="0"/>
              <a:t>It’s slow sometimes</a:t>
            </a:r>
          </a:p>
          <a:p>
            <a:r>
              <a:rPr lang="en-US" dirty="0"/>
              <a:t>Budget</a:t>
            </a:r>
          </a:p>
          <a:p>
            <a:endParaRPr lang="en-US" dirty="0"/>
          </a:p>
        </p:txBody>
      </p:sp>
      <p:sp>
        <p:nvSpPr>
          <p:cNvPr id="4" name="Content Placeholder 3">
            <a:extLst>
              <a:ext uri="{FF2B5EF4-FFF2-40B4-BE49-F238E27FC236}">
                <a16:creationId xmlns:a16="http://schemas.microsoft.com/office/drawing/2014/main" id="{824D9676-E3AC-93D0-A90E-0980E57A3663}"/>
              </a:ext>
            </a:extLst>
          </p:cNvPr>
          <p:cNvSpPr>
            <a:spLocks noGrp="1"/>
          </p:cNvSpPr>
          <p:nvPr>
            <p:ph sz="half" idx="2"/>
          </p:nvPr>
        </p:nvSpPr>
        <p:spPr/>
        <p:txBody>
          <a:bodyPr/>
          <a:lstStyle/>
          <a:p>
            <a:r>
              <a:rPr lang="en-US" dirty="0"/>
              <a:t>Travel</a:t>
            </a:r>
          </a:p>
          <a:p>
            <a:r>
              <a:rPr lang="en-US" dirty="0"/>
              <a:t>Situations</a:t>
            </a:r>
          </a:p>
          <a:p>
            <a:r>
              <a:rPr lang="en-US" dirty="0"/>
              <a:t>If you don’t work, you don’t earn (vacations, school stuff, </a:t>
            </a:r>
            <a:r>
              <a:rPr lang="en-US" dirty="0" err="1"/>
              <a:t>etc</a:t>
            </a:r>
            <a:r>
              <a:rPr lang="en-US" dirty="0"/>
              <a:t>)</a:t>
            </a:r>
          </a:p>
          <a:p>
            <a:r>
              <a:rPr lang="en-US" dirty="0"/>
              <a:t>24-hour emergency calls</a:t>
            </a:r>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79E683C8-AA13-2356-5ED4-71E8A6B85BF0}"/>
              </a:ext>
            </a:extLst>
          </p:cNvPr>
          <p:cNvSpPr>
            <a:spLocks noGrp="1"/>
          </p:cNvSpPr>
          <p:nvPr>
            <p:ph type="sldNum" sz="quarter" idx="12"/>
          </p:nvPr>
        </p:nvSpPr>
        <p:spPr/>
        <p:txBody>
          <a:bodyPr/>
          <a:lstStyle/>
          <a:p>
            <a:fld id="{DBA1B0FB-D917-4C8C-928F-313BD683BF39}" type="slidenum">
              <a:rPr lang="en-US" smtClean="0"/>
              <a:t>21</a:t>
            </a:fld>
            <a:endParaRPr lang="en-US"/>
          </a:p>
        </p:txBody>
      </p:sp>
    </p:spTree>
    <p:extLst>
      <p:ext uri="{BB962C8B-B14F-4D97-AF65-F5344CB8AC3E}">
        <p14:creationId xmlns:p14="http://schemas.microsoft.com/office/powerpoint/2010/main" val="291549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8" name="Freeform: Shape 37">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Oval 38">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40">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43" name="Rectangle 4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CDBE9-9E38-5643-AD36-9210AB01D295}"/>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a:t>Specific Self Care</a:t>
            </a:r>
          </a:p>
        </p:txBody>
      </p:sp>
      <p:sp>
        <p:nvSpPr>
          <p:cNvPr id="45" name="Freeform: Shape 44">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7" name="Oval 46">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Shape 50">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53" name="Oval 52">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05CDA14F-0A34-A702-C4DA-68EBCAB1FEEF}"/>
              </a:ext>
            </a:extLst>
          </p:cNvPr>
          <p:cNvSpPr>
            <a:spLocks noGrp="1"/>
          </p:cNvSpPr>
          <p:nvPr>
            <p:ph sz="quarter" idx="15"/>
          </p:nvPr>
        </p:nvSpPr>
        <p:spPr>
          <a:xfrm>
            <a:off x="3377566" y="3052367"/>
            <a:ext cx="5418772" cy="3040458"/>
          </a:xfrm>
        </p:spPr>
        <p:txBody>
          <a:bodyPr vert="horz" wrap="square" lIns="0" tIns="0" rIns="0" bIns="0" rtlCol="0" anchor="t">
            <a:normAutofit/>
          </a:bodyPr>
          <a:lstStyle/>
          <a:p>
            <a:pPr>
              <a:buFont typeface="Arial" panose="020B0604020202020204" pitchFamily="34" charset="0"/>
              <a:buChar char="•"/>
            </a:pPr>
            <a:r>
              <a:rPr lang="en-US" sz="1600" dirty="0"/>
              <a:t>Lunch at the park or somewhere safe that I could walk. </a:t>
            </a:r>
          </a:p>
          <a:p>
            <a:pPr>
              <a:buFont typeface="Arial" panose="020B0604020202020204" pitchFamily="34" charset="0"/>
              <a:buChar char="•"/>
            </a:pPr>
            <a:r>
              <a:rPr lang="en-US" sz="1600" dirty="0"/>
              <a:t>Ice cream between jobs</a:t>
            </a:r>
          </a:p>
          <a:p>
            <a:pPr>
              <a:buFont typeface="Arial" panose="020B0604020202020204" pitchFamily="34" charset="0"/>
              <a:buChar char="•"/>
            </a:pPr>
            <a:r>
              <a:rPr lang="en-US" sz="1600" dirty="0"/>
              <a:t>Phone calls when I had time, even if I knew I’d get a machine.</a:t>
            </a:r>
          </a:p>
          <a:p>
            <a:pPr>
              <a:buFont typeface="Arial" panose="020B0604020202020204" pitchFamily="34" charset="0"/>
              <a:buChar char="•"/>
            </a:pPr>
            <a:r>
              <a:rPr lang="en-US" sz="1600" dirty="0"/>
              <a:t>Massages</a:t>
            </a:r>
          </a:p>
          <a:p>
            <a:pPr>
              <a:buFont typeface="Arial" panose="020B0604020202020204" pitchFamily="34" charset="0"/>
              <a:buChar char="•"/>
            </a:pPr>
            <a:r>
              <a:rPr lang="en-US" sz="1600" dirty="0"/>
              <a:t>Gym between jobs</a:t>
            </a:r>
          </a:p>
          <a:p>
            <a:pPr>
              <a:buFont typeface="Arial" panose="020B0604020202020204" pitchFamily="34" charset="0"/>
              <a:buChar char="•"/>
            </a:pPr>
            <a:r>
              <a:rPr lang="en-US" sz="1600" dirty="0"/>
              <a:t>Heavy weeks so I could have light weeks</a:t>
            </a:r>
          </a:p>
        </p:txBody>
      </p:sp>
      <p:grpSp>
        <p:nvGrpSpPr>
          <p:cNvPr id="55" name="Group 54">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56" name="Freeform: Shape 55">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857A66FA-C079-1AE5-2310-A315B7BE6C70}"/>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22</a:t>
            </a:fld>
            <a:endParaRPr lang="en-US">
              <a:solidFill>
                <a:schemeClr val="tx1">
                  <a:alpha val="80000"/>
                </a:schemeClr>
              </a:solidFill>
            </a:endParaRPr>
          </a:p>
        </p:txBody>
      </p:sp>
    </p:spTree>
    <p:extLst>
      <p:ext uri="{BB962C8B-B14F-4D97-AF65-F5344CB8AC3E}">
        <p14:creationId xmlns:p14="http://schemas.microsoft.com/office/powerpoint/2010/main" val="958402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A06949-9924-10DE-753C-39278F0B8D04}"/>
              </a:ext>
            </a:extLst>
          </p:cNvPr>
          <p:cNvSpPr>
            <a:spLocks noGrp="1"/>
          </p:cNvSpPr>
          <p:nvPr>
            <p:ph type="title"/>
          </p:nvPr>
        </p:nvSpPr>
        <p:spPr/>
        <p:txBody>
          <a:bodyPr/>
          <a:lstStyle/>
          <a:p>
            <a:r>
              <a:rPr lang="en-US" dirty="0"/>
              <a:t>Situations</a:t>
            </a:r>
          </a:p>
        </p:txBody>
      </p:sp>
      <p:pic>
        <p:nvPicPr>
          <p:cNvPr id="14" name="Picture Placeholder 13">
            <a:extLst>
              <a:ext uri="{FF2B5EF4-FFF2-40B4-BE49-F238E27FC236}">
                <a16:creationId xmlns:a16="http://schemas.microsoft.com/office/drawing/2014/main" id="{D6A2B82C-5A2C-781D-9175-BCECF8FDD1C5}"/>
              </a:ext>
            </a:extLst>
          </p:cNvPr>
          <p:cNvPicPr>
            <a:picLocks noGrp="1" noChangeAspect="1"/>
          </p:cNvPicPr>
          <p:nvPr>
            <p:ph type="pic" sz="quarter" idx="13"/>
          </p:nvPr>
        </p:nvPicPr>
        <p:blipFill rotWithShape="1">
          <a:blip r:embed="rId2"/>
          <a:srcRect t="22633" b="22633"/>
          <a:stretch/>
        </p:blipFill>
        <p:spPr>
          <a:prstGeom prst="rect">
            <a:avLst/>
          </a:prstGeom>
        </p:spPr>
      </p:pic>
      <p:sp>
        <p:nvSpPr>
          <p:cNvPr id="15" name="Content Placeholder 14">
            <a:extLst>
              <a:ext uri="{FF2B5EF4-FFF2-40B4-BE49-F238E27FC236}">
                <a16:creationId xmlns:a16="http://schemas.microsoft.com/office/drawing/2014/main" id="{802266D8-C625-CD98-A2E3-1F158DACE2ED}"/>
              </a:ext>
            </a:extLst>
          </p:cNvPr>
          <p:cNvSpPr>
            <a:spLocks noGrp="1"/>
          </p:cNvSpPr>
          <p:nvPr>
            <p:ph sz="quarter" idx="15"/>
          </p:nvPr>
        </p:nvSpPr>
        <p:spPr/>
        <p:txBody>
          <a:bodyPr/>
          <a:lstStyle/>
          <a:p>
            <a:r>
              <a:rPr lang="en-US" dirty="0"/>
              <a:t>Companies don’t want to pay, lots of advocating for yourself and the community, high and low times</a:t>
            </a:r>
          </a:p>
        </p:txBody>
      </p:sp>
      <p:sp>
        <p:nvSpPr>
          <p:cNvPr id="7" name="Slide Number Placeholder 6">
            <a:extLst>
              <a:ext uri="{FF2B5EF4-FFF2-40B4-BE49-F238E27FC236}">
                <a16:creationId xmlns:a16="http://schemas.microsoft.com/office/drawing/2014/main" id="{FB0F524F-06C3-E5BF-B93C-44DD00720F57}"/>
              </a:ext>
            </a:extLst>
          </p:cNvPr>
          <p:cNvSpPr>
            <a:spLocks noGrp="1"/>
          </p:cNvSpPr>
          <p:nvPr>
            <p:ph type="sldNum" sz="quarter" idx="12"/>
          </p:nvPr>
        </p:nvSpPr>
        <p:spPr/>
        <p:txBody>
          <a:bodyPr/>
          <a:lstStyle/>
          <a:p>
            <a:fld id="{DBA1B0FB-D917-4C8C-928F-313BD683BF39}" type="slidenum">
              <a:rPr lang="en-US" smtClean="0"/>
              <a:t>23</a:t>
            </a:fld>
            <a:endParaRPr lang="en-US"/>
          </a:p>
        </p:txBody>
      </p:sp>
    </p:spTree>
    <p:extLst>
      <p:ext uri="{BB962C8B-B14F-4D97-AF65-F5344CB8AC3E}">
        <p14:creationId xmlns:p14="http://schemas.microsoft.com/office/powerpoint/2010/main" val="3603568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Freeform: Shape 36">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38">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40">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42">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9" name="Freeform: Shape 43">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44">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45">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46">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3" name="Rectangle 4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C5CFAC50-8F80-71FA-DDEF-54F6DAB8CE36}"/>
              </a:ext>
            </a:extLst>
          </p:cNvPr>
          <p:cNvPicPr>
            <a:picLocks noGrp="1" noChangeAspect="1"/>
          </p:cNvPicPr>
          <p:nvPr>
            <p:ph type="pic" sz="quarter" idx="13"/>
          </p:nvPr>
        </p:nvPicPr>
        <p:blipFill rotWithShape="1">
          <a:blip r:embed="rId2"/>
          <a:srcRect t="18462" b="36116"/>
          <a:stretch/>
        </p:blipFill>
        <p:spPr>
          <a:xfrm>
            <a:off x="20" y="-196900"/>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4" name="Rectangle 50">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8973E1-92F9-0F93-9B4E-54AF4B4B0930}"/>
              </a:ext>
            </a:extLst>
          </p:cNvPr>
          <p:cNvSpPr>
            <a:spLocks noGrp="1"/>
          </p:cNvSpPr>
          <p:nvPr>
            <p:ph type="ctrTitle"/>
          </p:nvPr>
        </p:nvSpPr>
        <p:spPr>
          <a:xfrm>
            <a:off x="550864" y="549275"/>
            <a:ext cx="3565524" cy="2887174"/>
          </a:xfrm>
        </p:spPr>
        <p:txBody>
          <a:bodyPr vert="horz" wrap="square" lIns="0" tIns="0" rIns="0" bIns="0" rtlCol="0" anchor="b" anchorCtr="0">
            <a:normAutofit/>
          </a:bodyPr>
          <a:lstStyle/>
          <a:p>
            <a:pPr>
              <a:lnSpc>
                <a:spcPct val="100000"/>
              </a:lnSpc>
            </a:pPr>
            <a:r>
              <a:rPr lang="en-US" sz="4800" kern="1200" dirty="0">
                <a:solidFill>
                  <a:schemeClr val="tx1"/>
                </a:solidFill>
                <a:latin typeface="+mj-lt"/>
                <a:ea typeface="+mj-ea"/>
                <a:cs typeface="+mj-cs"/>
              </a:rPr>
              <a:t>Corporations </a:t>
            </a:r>
            <a:r>
              <a:rPr lang="en-US" sz="2700" kern="1200" dirty="0">
                <a:solidFill>
                  <a:schemeClr val="tx1"/>
                </a:solidFill>
                <a:latin typeface="+mj-lt"/>
                <a:ea typeface="+mj-ea"/>
                <a:cs typeface="+mj-cs"/>
              </a:rPr>
              <a:t>(</a:t>
            </a:r>
            <a:r>
              <a:rPr lang="en-US" sz="2700" kern="1200" dirty="0" err="1">
                <a:solidFill>
                  <a:schemeClr val="tx1"/>
                </a:solidFill>
                <a:latin typeface="+mj-lt"/>
                <a:ea typeface="+mj-ea"/>
                <a:cs typeface="+mj-cs"/>
              </a:rPr>
              <a:t>Interpretek</a:t>
            </a:r>
            <a:r>
              <a:rPr lang="en-US" sz="2700" dirty="0"/>
              <a:t>, Sorenson, Purple</a:t>
            </a:r>
            <a:r>
              <a:rPr lang="en-US" sz="2700" kern="1200" dirty="0">
                <a:solidFill>
                  <a:schemeClr val="tx1"/>
                </a:solidFill>
                <a:latin typeface="+mj-lt"/>
                <a:ea typeface="+mj-ea"/>
                <a:cs typeface="+mj-cs"/>
              </a:rPr>
              <a:t>/ZVRS, </a:t>
            </a:r>
            <a:r>
              <a:rPr lang="en-US" sz="2700" kern="1200" dirty="0" err="1">
                <a:solidFill>
                  <a:schemeClr val="tx1"/>
                </a:solidFill>
                <a:latin typeface="+mj-lt"/>
                <a:ea typeface="+mj-ea"/>
                <a:cs typeface="+mj-cs"/>
              </a:rPr>
              <a:t>etc</a:t>
            </a:r>
            <a:r>
              <a:rPr lang="en-US" sz="2700" kern="1200" dirty="0">
                <a:solidFill>
                  <a:schemeClr val="tx1"/>
                </a:solidFill>
                <a:latin typeface="+mj-lt"/>
                <a:ea typeface="+mj-ea"/>
                <a:cs typeface="+mj-cs"/>
              </a:rPr>
              <a:t>).</a:t>
            </a:r>
          </a:p>
        </p:txBody>
      </p:sp>
      <p:sp>
        <p:nvSpPr>
          <p:cNvPr id="65" name="Rectangle 5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A1F45DC-ACF2-B41D-155A-E6826677F828}"/>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24</a:t>
            </a:fld>
            <a:endParaRPr lang="en-US">
              <a:solidFill>
                <a:schemeClr val="tx1">
                  <a:alpha val="80000"/>
                </a:schemeClr>
              </a:solidFill>
            </a:endParaRPr>
          </a:p>
        </p:txBody>
      </p:sp>
    </p:spTree>
    <p:extLst>
      <p:ext uri="{BB962C8B-B14F-4D97-AF65-F5344CB8AC3E}">
        <p14:creationId xmlns:p14="http://schemas.microsoft.com/office/powerpoint/2010/main" val="29677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6E04-5C68-1DE3-73DD-BF5B9238A52A}"/>
              </a:ext>
            </a:extLst>
          </p:cNvPr>
          <p:cNvSpPr>
            <a:spLocks noGrp="1"/>
          </p:cNvSpPr>
          <p:nvPr>
            <p:ph type="title"/>
          </p:nvPr>
        </p:nvSpPr>
        <p:spPr/>
        <p:txBody>
          <a:bodyPr/>
          <a:lstStyle/>
          <a:p>
            <a:r>
              <a:rPr lang="en-US" dirty="0"/>
              <a:t>Pros </a:t>
            </a:r>
          </a:p>
        </p:txBody>
      </p:sp>
      <p:sp>
        <p:nvSpPr>
          <p:cNvPr id="12" name="Content Placeholder 11">
            <a:extLst>
              <a:ext uri="{FF2B5EF4-FFF2-40B4-BE49-F238E27FC236}">
                <a16:creationId xmlns:a16="http://schemas.microsoft.com/office/drawing/2014/main" id="{12AF6995-B700-AC16-5572-2563C89D313C}"/>
              </a:ext>
            </a:extLst>
          </p:cNvPr>
          <p:cNvSpPr>
            <a:spLocks noGrp="1"/>
          </p:cNvSpPr>
          <p:nvPr>
            <p:ph sz="half" idx="1"/>
          </p:nvPr>
        </p:nvSpPr>
        <p:spPr/>
        <p:txBody>
          <a:bodyPr/>
          <a:lstStyle/>
          <a:p>
            <a:r>
              <a:rPr lang="en-US" dirty="0"/>
              <a:t>Full or part time</a:t>
            </a:r>
          </a:p>
          <a:p>
            <a:r>
              <a:rPr lang="en-US" dirty="0"/>
              <a:t>Lots of options for work (video, community, educational, </a:t>
            </a:r>
            <a:r>
              <a:rPr lang="en-US" dirty="0" err="1"/>
              <a:t>etc</a:t>
            </a:r>
            <a:r>
              <a:rPr lang="en-US" dirty="0"/>
              <a:t>)</a:t>
            </a:r>
          </a:p>
          <a:p>
            <a:r>
              <a:rPr lang="en-US" dirty="0"/>
              <a:t>Ease of pay</a:t>
            </a:r>
          </a:p>
          <a:p>
            <a:r>
              <a:rPr lang="en-US" dirty="0"/>
              <a:t>ALWAYS work available</a:t>
            </a:r>
          </a:p>
          <a:p>
            <a:r>
              <a:rPr lang="en-US" dirty="0"/>
              <a:t>Benefits</a:t>
            </a:r>
          </a:p>
          <a:p>
            <a:r>
              <a:rPr lang="en-US" dirty="0"/>
              <a:t>Your own schedule</a:t>
            </a:r>
          </a:p>
        </p:txBody>
      </p:sp>
      <p:sp>
        <p:nvSpPr>
          <p:cNvPr id="13" name="Content Placeholder 12">
            <a:extLst>
              <a:ext uri="{FF2B5EF4-FFF2-40B4-BE49-F238E27FC236}">
                <a16:creationId xmlns:a16="http://schemas.microsoft.com/office/drawing/2014/main" id="{D8802C4E-89D0-88E1-501D-DC946E40CD2A}"/>
              </a:ext>
            </a:extLst>
          </p:cNvPr>
          <p:cNvSpPr>
            <a:spLocks noGrp="1"/>
          </p:cNvSpPr>
          <p:nvPr>
            <p:ph sz="half" idx="2"/>
          </p:nvPr>
        </p:nvSpPr>
        <p:spPr/>
        <p:txBody>
          <a:bodyPr/>
          <a:lstStyle/>
          <a:p>
            <a:r>
              <a:rPr lang="en-US" dirty="0"/>
              <a:t>Competitive pay</a:t>
            </a:r>
          </a:p>
          <a:p>
            <a:r>
              <a:rPr lang="en-US" dirty="0"/>
              <a:t>Good upper management</a:t>
            </a:r>
          </a:p>
          <a:p>
            <a:r>
              <a:rPr lang="en-US" dirty="0"/>
              <a:t>Manage your invoices</a:t>
            </a:r>
          </a:p>
          <a:p>
            <a:r>
              <a:rPr lang="en-US" dirty="0"/>
              <a:t>Predictable paycheck</a:t>
            </a:r>
          </a:p>
          <a:p>
            <a:r>
              <a:rPr lang="en-US" dirty="0"/>
              <a:t>Equipment provided</a:t>
            </a:r>
          </a:p>
          <a:p>
            <a:r>
              <a:rPr lang="en-US" dirty="0"/>
              <a:t>Training and professional development</a:t>
            </a:r>
          </a:p>
          <a:p>
            <a:r>
              <a:rPr lang="en-US" dirty="0"/>
              <a:t>Accessibility to a team</a:t>
            </a:r>
          </a:p>
          <a:p>
            <a:endParaRPr lang="en-US" dirty="0"/>
          </a:p>
          <a:p>
            <a:endParaRPr lang="en-US" dirty="0"/>
          </a:p>
        </p:txBody>
      </p:sp>
      <p:sp>
        <p:nvSpPr>
          <p:cNvPr id="9" name="Slide Number Placeholder 8">
            <a:extLst>
              <a:ext uri="{FF2B5EF4-FFF2-40B4-BE49-F238E27FC236}">
                <a16:creationId xmlns:a16="http://schemas.microsoft.com/office/drawing/2014/main" id="{5982E8A9-87A8-9549-AFF3-60189303B6A6}"/>
              </a:ext>
            </a:extLst>
          </p:cNvPr>
          <p:cNvSpPr>
            <a:spLocks noGrp="1"/>
          </p:cNvSpPr>
          <p:nvPr>
            <p:ph type="sldNum" sz="quarter" idx="12"/>
          </p:nvPr>
        </p:nvSpPr>
        <p:spPr/>
        <p:txBody>
          <a:bodyPr/>
          <a:lstStyle/>
          <a:p>
            <a:fld id="{DBA1B0FB-D917-4C8C-928F-313BD683BF39}" type="slidenum">
              <a:rPr lang="en-US" smtClean="0"/>
              <a:t>25</a:t>
            </a:fld>
            <a:endParaRPr lang="en-US"/>
          </a:p>
        </p:txBody>
      </p:sp>
    </p:spTree>
    <p:extLst>
      <p:ext uri="{BB962C8B-B14F-4D97-AF65-F5344CB8AC3E}">
        <p14:creationId xmlns:p14="http://schemas.microsoft.com/office/powerpoint/2010/main" val="3177679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57FD-8E71-50F0-A018-CD5DB36CA1AD}"/>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E1950BA1-DB41-17DA-B0D3-191174DCACB9}"/>
              </a:ext>
            </a:extLst>
          </p:cNvPr>
          <p:cNvSpPr>
            <a:spLocks noGrp="1"/>
          </p:cNvSpPr>
          <p:nvPr>
            <p:ph sz="half" idx="1"/>
          </p:nvPr>
        </p:nvSpPr>
        <p:spPr/>
        <p:txBody>
          <a:bodyPr/>
          <a:lstStyle/>
          <a:p>
            <a:r>
              <a:rPr lang="en-US" dirty="0"/>
              <a:t>No community</a:t>
            </a:r>
          </a:p>
          <a:p>
            <a:r>
              <a:rPr lang="en-US" dirty="0"/>
              <a:t>Hard to contact</a:t>
            </a:r>
          </a:p>
          <a:p>
            <a:r>
              <a:rPr lang="en-US" dirty="0"/>
              <a:t>“Alone in the world”, “Lost at the Bottom” </a:t>
            </a:r>
          </a:p>
          <a:p>
            <a:r>
              <a:rPr lang="en-US" dirty="0"/>
              <a:t>No communication to the very top</a:t>
            </a:r>
          </a:p>
          <a:p>
            <a:r>
              <a:rPr lang="en-US" dirty="0"/>
              <a:t>Feel lost and meaningless</a:t>
            </a:r>
          </a:p>
          <a:p>
            <a:r>
              <a:rPr lang="en-US" dirty="0"/>
              <a:t>Crappy upper management</a:t>
            </a:r>
          </a:p>
          <a:p>
            <a:endParaRPr lang="en-US" dirty="0"/>
          </a:p>
        </p:txBody>
      </p:sp>
      <p:sp>
        <p:nvSpPr>
          <p:cNvPr id="4" name="Content Placeholder 3">
            <a:extLst>
              <a:ext uri="{FF2B5EF4-FFF2-40B4-BE49-F238E27FC236}">
                <a16:creationId xmlns:a16="http://schemas.microsoft.com/office/drawing/2014/main" id="{A981E0BD-F2AC-405D-38A9-CB903F109BCA}"/>
              </a:ext>
            </a:extLst>
          </p:cNvPr>
          <p:cNvSpPr>
            <a:spLocks noGrp="1"/>
          </p:cNvSpPr>
          <p:nvPr>
            <p:ph sz="half" idx="2"/>
          </p:nvPr>
        </p:nvSpPr>
        <p:spPr/>
        <p:txBody>
          <a:bodyPr/>
          <a:lstStyle/>
          <a:p>
            <a:r>
              <a:rPr lang="en-US" dirty="0"/>
              <a:t>Manage invoices </a:t>
            </a:r>
          </a:p>
          <a:p>
            <a:r>
              <a:rPr lang="en-US" dirty="0"/>
              <a:t>First come, first serve</a:t>
            </a:r>
          </a:p>
          <a:p>
            <a:r>
              <a:rPr lang="en-US" dirty="0"/>
              <a:t>More virtual, less collaboration</a:t>
            </a:r>
          </a:p>
          <a:p>
            <a:r>
              <a:rPr lang="en-US" dirty="0"/>
              <a:t>Sitting for hours</a:t>
            </a:r>
          </a:p>
          <a:p>
            <a:r>
              <a:rPr lang="en-US" dirty="0"/>
              <a:t>Corp priority on data matrices and production</a:t>
            </a:r>
          </a:p>
          <a:p>
            <a:endParaRPr lang="en-US" dirty="0"/>
          </a:p>
        </p:txBody>
      </p:sp>
      <p:sp>
        <p:nvSpPr>
          <p:cNvPr id="7" name="Slide Number Placeholder 6">
            <a:extLst>
              <a:ext uri="{FF2B5EF4-FFF2-40B4-BE49-F238E27FC236}">
                <a16:creationId xmlns:a16="http://schemas.microsoft.com/office/drawing/2014/main" id="{816ED235-6229-076D-6AD4-47C092117FDC}"/>
              </a:ext>
            </a:extLst>
          </p:cNvPr>
          <p:cNvSpPr>
            <a:spLocks noGrp="1"/>
          </p:cNvSpPr>
          <p:nvPr>
            <p:ph type="sldNum" sz="quarter" idx="12"/>
          </p:nvPr>
        </p:nvSpPr>
        <p:spPr/>
        <p:txBody>
          <a:bodyPr/>
          <a:lstStyle/>
          <a:p>
            <a:fld id="{DBA1B0FB-D917-4C8C-928F-313BD683BF39}" type="slidenum">
              <a:rPr lang="en-US" smtClean="0"/>
              <a:t>26</a:t>
            </a:fld>
            <a:endParaRPr lang="en-US"/>
          </a:p>
        </p:txBody>
      </p:sp>
    </p:spTree>
    <p:extLst>
      <p:ext uri="{BB962C8B-B14F-4D97-AF65-F5344CB8AC3E}">
        <p14:creationId xmlns:p14="http://schemas.microsoft.com/office/powerpoint/2010/main" val="1017140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0151C-8B67-067F-09FA-4054DC7F1516}"/>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dirty="0"/>
              <a:t>Specific Self Care</a:t>
            </a:r>
          </a:p>
        </p:txBody>
      </p:sp>
      <p:sp>
        <p:nvSpPr>
          <p:cNvPr id="20" name="Freeform: Shape 19">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2" name="Oval 21">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Shape 25">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8" name="Oval 27">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4B7EBB4-A81B-8268-A56E-2B21623DC98E}"/>
              </a:ext>
            </a:extLst>
          </p:cNvPr>
          <p:cNvSpPr>
            <a:spLocks noGrp="1"/>
          </p:cNvSpPr>
          <p:nvPr>
            <p:ph sz="quarter" idx="15"/>
          </p:nvPr>
        </p:nvSpPr>
        <p:spPr>
          <a:xfrm>
            <a:off x="3377566" y="3052367"/>
            <a:ext cx="5418772" cy="3040458"/>
          </a:xfrm>
        </p:spPr>
        <p:txBody>
          <a:bodyPr vert="horz" wrap="square" lIns="0" tIns="0" rIns="0" bIns="0" rtlCol="0" anchor="t">
            <a:normAutofit/>
          </a:bodyPr>
          <a:lstStyle/>
          <a:p>
            <a:pPr>
              <a:buFont typeface="Arial" panose="020B0604020202020204" pitchFamily="34" charset="0"/>
              <a:buChar char="•"/>
            </a:pPr>
            <a:r>
              <a:rPr lang="en-US" sz="1600" dirty="0"/>
              <a:t>Stretches in my chair</a:t>
            </a:r>
          </a:p>
          <a:p>
            <a:pPr>
              <a:buFont typeface="Arial" panose="020B0604020202020204" pitchFamily="34" charset="0"/>
              <a:buChar char="•"/>
            </a:pPr>
            <a:r>
              <a:rPr lang="en-US" sz="1600" dirty="0"/>
              <a:t>Checking assignment locations before accepting </a:t>
            </a:r>
          </a:p>
          <a:p>
            <a:pPr>
              <a:buFont typeface="Arial" panose="020B0604020202020204" pitchFamily="34" charset="0"/>
              <a:buChar char="•"/>
            </a:pPr>
            <a:r>
              <a:rPr lang="en-US" sz="1600" dirty="0"/>
              <a:t>Prioritized my time, even if it meant canceling hours </a:t>
            </a:r>
          </a:p>
          <a:p>
            <a:pPr>
              <a:buFont typeface="Arial" panose="020B0604020202020204" pitchFamily="34" charset="0"/>
              <a:buChar char="•"/>
            </a:pPr>
            <a:r>
              <a:rPr lang="en-US" sz="1600" dirty="0"/>
              <a:t>Worked hours that fit my schedule</a:t>
            </a:r>
          </a:p>
          <a:p>
            <a:pPr>
              <a:buFont typeface="Arial" panose="020B0604020202020204" pitchFamily="34" charset="0"/>
              <a:buChar char="•"/>
            </a:pPr>
            <a:r>
              <a:rPr lang="en-US" sz="1600" dirty="0"/>
              <a:t>Went to the gym every morning before work</a:t>
            </a:r>
          </a:p>
          <a:p>
            <a:pPr>
              <a:buFont typeface="Arial" panose="020B0604020202020204" pitchFamily="34" charset="0"/>
              <a:buChar char="•"/>
            </a:pPr>
            <a:endParaRPr lang="en-US" sz="1600" dirty="0"/>
          </a:p>
        </p:txBody>
      </p:sp>
      <p:grpSp>
        <p:nvGrpSpPr>
          <p:cNvPr id="30" name="Group 29">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31" name="Freeform: Shape 30">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970250F1-D7BA-60A8-CC53-4BE66D8E3F49}"/>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27</a:t>
            </a:fld>
            <a:endParaRPr lang="en-US">
              <a:solidFill>
                <a:schemeClr val="tx1">
                  <a:alpha val="80000"/>
                </a:schemeClr>
              </a:solidFill>
            </a:endParaRPr>
          </a:p>
        </p:txBody>
      </p:sp>
    </p:spTree>
    <p:extLst>
      <p:ext uri="{BB962C8B-B14F-4D97-AF65-F5344CB8AC3E}">
        <p14:creationId xmlns:p14="http://schemas.microsoft.com/office/powerpoint/2010/main" val="2149967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9D07-10F6-916E-A35B-9CCD89F4119C}"/>
              </a:ext>
            </a:extLst>
          </p:cNvPr>
          <p:cNvSpPr>
            <a:spLocks noGrp="1"/>
          </p:cNvSpPr>
          <p:nvPr>
            <p:ph type="title"/>
          </p:nvPr>
        </p:nvSpPr>
        <p:spPr/>
        <p:txBody>
          <a:bodyPr/>
          <a:lstStyle/>
          <a:p>
            <a:r>
              <a:rPr lang="en-US" dirty="0"/>
              <a:t>Situations</a:t>
            </a:r>
          </a:p>
        </p:txBody>
      </p:sp>
      <p:pic>
        <p:nvPicPr>
          <p:cNvPr id="11" name="Picture Placeholder 10">
            <a:extLst>
              <a:ext uri="{FF2B5EF4-FFF2-40B4-BE49-F238E27FC236}">
                <a16:creationId xmlns:a16="http://schemas.microsoft.com/office/drawing/2014/main" id="{83CBC0D8-B726-7B87-9EF3-6E1130690862}"/>
              </a:ext>
            </a:extLst>
          </p:cNvPr>
          <p:cNvPicPr>
            <a:picLocks noGrp="1" noChangeAspect="1"/>
          </p:cNvPicPr>
          <p:nvPr>
            <p:ph type="pic" sz="quarter" idx="13"/>
          </p:nvPr>
        </p:nvPicPr>
        <p:blipFill rotWithShape="1">
          <a:blip r:embed="rId2"/>
          <a:srcRect t="22633" b="22633"/>
          <a:stretch/>
        </p:blipFill>
        <p:spPr>
          <a:prstGeom prst="rect">
            <a:avLst/>
          </a:prstGeom>
        </p:spPr>
      </p:pic>
      <p:sp>
        <p:nvSpPr>
          <p:cNvPr id="12" name="Content Placeholder 11">
            <a:extLst>
              <a:ext uri="{FF2B5EF4-FFF2-40B4-BE49-F238E27FC236}">
                <a16:creationId xmlns:a16="http://schemas.microsoft.com/office/drawing/2014/main" id="{BA4FE1D3-D5C3-7B7A-25BE-1EF5999A2E37}"/>
              </a:ext>
            </a:extLst>
          </p:cNvPr>
          <p:cNvSpPr>
            <a:spLocks noGrp="1"/>
          </p:cNvSpPr>
          <p:nvPr>
            <p:ph sz="quarter" idx="15"/>
          </p:nvPr>
        </p:nvSpPr>
        <p:spPr/>
        <p:txBody>
          <a:bodyPr/>
          <a:lstStyle/>
          <a:p>
            <a:r>
              <a:rPr lang="en-US" dirty="0"/>
              <a:t>Don’t get along with everyone, expectations, “language machine”, A LOT of remote interpreting</a:t>
            </a:r>
          </a:p>
        </p:txBody>
      </p:sp>
      <p:sp>
        <p:nvSpPr>
          <p:cNvPr id="7" name="Slide Number Placeholder 6">
            <a:extLst>
              <a:ext uri="{FF2B5EF4-FFF2-40B4-BE49-F238E27FC236}">
                <a16:creationId xmlns:a16="http://schemas.microsoft.com/office/drawing/2014/main" id="{27C40867-A567-A44D-5FEF-5FA123E83172}"/>
              </a:ext>
            </a:extLst>
          </p:cNvPr>
          <p:cNvSpPr>
            <a:spLocks noGrp="1"/>
          </p:cNvSpPr>
          <p:nvPr>
            <p:ph type="sldNum" sz="quarter" idx="12"/>
          </p:nvPr>
        </p:nvSpPr>
        <p:spPr/>
        <p:txBody>
          <a:bodyPr/>
          <a:lstStyle/>
          <a:p>
            <a:fld id="{DBA1B0FB-D917-4C8C-928F-313BD683BF39}" type="slidenum">
              <a:rPr lang="en-US" smtClean="0"/>
              <a:t>28</a:t>
            </a:fld>
            <a:endParaRPr lang="en-US"/>
          </a:p>
        </p:txBody>
      </p:sp>
    </p:spTree>
    <p:extLst>
      <p:ext uri="{BB962C8B-B14F-4D97-AF65-F5344CB8AC3E}">
        <p14:creationId xmlns:p14="http://schemas.microsoft.com/office/powerpoint/2010/main" val="110352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CEB77EE-5205-FA4B-C17B-4A2C832BD468}"/>
              </a:ext>
            </a:extLst>
          </p:cNvPr>
          <p:cNvPicPr>
            <a:picLocks noGrp="1" noChangeAspect="1"/>
          </p:cNvPicPr>
          <p:nvPr>
            <p:ph type="pic" sz="quarter" idx="13"/>
          </p:nvPr>
        </p:nvPicPr>
        <p:blipFill>
          <a:blip r:embed="rId2"/>
          <a:srcRect/>
          <a:stretch>
            <a:fillRect/>
          </a:stretch>
        </p:blipFill>
        <p:spPr>
          <a:prstGeom prst="rect">
            <a:avLst/>
          </a:prstGeom>
        </p:spPr>
      </p:pic>
      <p:sp>
        <p:nvSpPr>
          <p:cNvPr id="5" name="Slide Number Placeholder 4">
            <a:extLst>
              <a:ext uri="{FF2B5EF4-FFF2-40B4-BE49-F238E27FC236}">
                <a16:creationId xmlns:a16="http://schemas.microsoft.com/office/drawing/2014/main" id="{B7463ADA-712A-9E47-F920-19C1E16D6F8F}"/>
              </a:ext>
            </a:extLst>
          </p:cNvPr>
          <p:cNvSpPr>
            <a:spLocks noGrp="1"/>
          </p:cNvSpPr>
          <p:nvPr>
            <p:ph type="sldNum" sz="quarter" idx="12"/>
          </p:nvPr>
        </p:nvSpPr>
        <p:spPr/>
        <p:txBody>
          <a:bodyPr/>
          <a:lstStyle/>
          <a:p>
            <a:fld id="{DBA1B0FB-D917-4C8C-928F-313BD683BF39}" type="slidenum">
              <a:rPr lang="en-US" smtClean="0"/>
              <a:t>29</a:t>
            </a:fld>
            <a:endParaRPr lang="en-US"/>
          </a:p>
        </p:txBody>
      </p:sp>
      <p:sp>
        <p:nvSpPr>
          <p:cNvPr id="6" name="Title 5">
            <a:extLst>
              <a:ext uri="{FF2B5EF4-FFF2-40B4-BE49-F238E27FC236}">
                <a16:creationId xmlns:a16="http://schemas.microsoft.com/office/drawing/2014/main" id="{F55C348B-A1F6-5C6D-AEF8-DCB0C56E973C}"/>
              </a:ext>
            </a:extLst>
          </p:cNvPr>
          <p:cNvSpPr>
            <a:spLocks noGrp="1"/>
          </p:cNvSpPr>
          <p:nvPr>
            <p:ph type="ctrTitle"/>
          </p:nvPr>
        </p:nvSpPr>
        <p:spPr/>
        <p:txBody>
          <a:bodyPr/>
          <a:lstStyle/>
          <a:p>
            <a:r>
              <a:rPr lang="en-US" dirty="0"/>
              <a:t>Deaf Interpreting</a:t>
            </a:r>
          </a:p>
        </p:txBody>
      </p:sp>
    </p:spTree>
    <p:extLst>
      <p:ext uri="{BB962C8B-B14F-4D97-AF65-F5344CB8AC3E}">
        <p14:creationId xmlns:p14="http://schemas.microsoft.com/office/powerpoint/2010/main" val="173519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a:lstStyle/>
          <a:p>
            <a:r>
              <a:rPr lang="en-US" dirty="0"/>
              <a:t>Introduction</a:t>
            </a:r>
          </a:p>
        </p:txBody>
      </p:sp>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62563" y="4508500"/>
            <a:ext cx="6221412" cy="1563688"/>
          </a:xfrm>
          <a:noFill/>
        </p:spPr>
        <p:txBody>
          <a:bodyPr>
            <a:normAutofit/>
          </a:bodyPr>
          <a:lstStyle/>
          <a:p>
            <a:r>
              <a:rPr lang="en-US" b="0" i="0" dirty="0">
                <a:solidFill>
                  <a:schemeClr val="accent3">
                    <a:lumMod val="20000"/>
                    <a:lumOff val="80000"/>
                  </a:schemeClr>
                </a:solidFill>
                <a:effectLst/>
                <a:latin typeface="Arial" panose="020B0604020202020204" pitchFamily="34" charset="0"/>
              </a:rPr>
              <a:t>This workshop will outline the scope, including pros and cons, of working as an interpreter; along with</a:t>
            </a:r>
            <a:r>
              <a:rPr lang="en-US" dirty="0">
                <a:solidFill>
                  <a:schemeClr val="accent3">
                    <a:lumMod val="20000"/>
                    <a:lumOff val="80000"/>
                  </a:schemeClr>
                </a:solidFill>
                <a:latin typeface="Arial" panose="020B0604020202020204" pitchFamily="34" charset="0"/>
              </a:rPr>
              <a:t> </a:t>
            </a:r>
            <a:r>
              <a:rPr lang="en-US" b="0" i="0" dirty="0">
                <a:solidFill>
                  <a:schemeClr val="accent3">
                    <a:lumMod val="20000"/>
                    <a:lumOff val="80000"/>
                  </a:schemeClr>
                </a:solidFill>
                <a:effectLst/>
                <a:latin typeface="Arial" panose="020B0604020202020204" pitchFamily="34" charset="0"/>
              </a:rPr>
              <a:t>common situations that interpreters encounter and how to deal with them. </a:t>
            </a:r>
            <a:endParaRPr lang="en-US" dirty="0">
              <a:solidFill>
                <a:schemeClr val="accent3">
                  <a:lumMod val="20000"/>
                  <a:lumOff val="80000"/>
                </a:schemeClr>
              </a:solidFill>
            </a:endParaRPr>
          </a:p>
        </p:txBody>
      </p:sp>
      <p:pic>
        <p:nvPicPr>
          <p:cNvPr id="10" name="Picture Placeholder 9">
            <a:extLst>
              <a:ext uri="{FF2B5EF4-FFF2-40B4-BE49-F238E27FC236}">
                <a16:creationId xmlns:a16="http://schemas.microsoft.com/office/drawing/2014/main" id="{52FC9628-7DD2-2D5E-5C33-93EDA2B72BF2}"/>
              </a:ext>
            </a:extLst>
          </p:cNvPr>
          <p:cNvPicPr>
            <a:picLocks noGrp="1" noChangeAspect="1"/>
          </p:cNvPicPr>
          <p:nvPr>
            <p:ph type="pic" sz="quarter" idx="15"/>
          </p:nvPr>
        </p:nvPicPr>
        <p:blipFill>
          <a:blip r:embed="rId4"/>
          <a:srcRect l="9563" r="9563"/>
          <a:stretch>
            <a:fillRect/>
          </a:stretch>
        </p:blipFill>
        <p:spPr>
          <a:prstGeom prst="rect">
            <a:avLst/>
          </a:prstGeom>
        </p:spPr>
      </p:pic>
      <p:pic>
        <p:nvPicPr>
          <p:cNvPr id="13" name="Picture Placeholder 12">
            <a:extLst>
              <a:ext uri="{FF2B5EF4-FFF2-40B4-BE49-F238E27FC236}">
                <a16:creationId xmlns:a16="http://schemas.microsoft.com/office/drawing/2014/main" id="{7682FD38-9831-3AF3-C4B6-04EF24A56EA4}"/>
              </a:ext>
            </a:extLst>
          </p:cNvPr>
          <p:cNvPicPr>
            <a:picLocks noGrp="1" noChangeAspect="1"/>
          </p:cNvPicPr>
          <p:nvPr>
            <p:ph type="pic" sz="quarter" idx="13"/>
          </p:nvPr>
        </p:nvPicPr>
        <p:blipFill>
          <a:blip r:embed="rId5"/>
          <a:srcRect l="27066" r="27066"/>
          <a:stretch>
            <a:fillRect/>
          </a:stretch>
        </p:blipFill>
        <p:spPr>
          <a:prstGeom prst="rect">
            <a:avLst/>
          </a:prstGeom>
        </p:spPr>
      </p:pic>
      <p:pic>
        <p:nvPicPr>
          <p:cNvPr id="21" name="Picture Placeholder 20">
            <a:extLst>
              <a:ext uri="{FF2B5EF4-FFF2-40B4-BE49-F238E27FC236}">
                <a16:creationId xmlns:a16="http://schemas.microsoft.com/office/drawing/2014/main" id="{8925D854-F1C2-80A8-1097-3730B1611D33}"/>
              </a:ext>
            </a:extLst>
          </p:cNvPr>
          <p:cNvPicPr>
            <a:picLocks noGrp="1" noChangeAspect="1"/>
          </p:cNvPicPr>
          <p:nvPr>
            <p:ph type="pic" sz="quarter" idx="14"/>
          </p:nvPr>
        </p:nvPicPr>
        <p:blipFill>
          <a:blip r:embed="rId6"/>
          <a:srcRect l="27254" r="27254"/>
          <a:stretch>
            <a:fillRect/>
          </a:stretch>
        </p:blipFill>
        <p:spPr>
          <a:prstGeom prst="rect">
            <a:avLst/>
          </a:prstGeom>
        </p:spPr>
      </p:pic>
    </p:spTree>
    <p:extLst>
      <p:ext uri="{BB962C8B-B14F-4D97-AF65-F5344CB8AC3E}">
        <p14:creationId xmlns:p14="http://schemas.microsoft.com/office/powerpoint/2010/main" val="2158886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D9B4-E14E-7953-41EF-9639ACB56445}"/>
              </a:ext>
            </a:extLst>
          </p:cNvPr>
          <p:cNvSpPr>
            <a:spLocks noGrp="1"/>
          </p:cNvSpPr>
          <p:nvPr>
            <p:ph type="title"/>
          </p:nvPr>
        </p:nvSpPr>
        <p:spPr/>
        <p:txBody>
          <a:bodyPr/>
          <a:lstStyle/>
          <a:p>
            <a:r>
              <a:rPr lang="en-US" dirty="0"/>
              <a:t>Pros</a:t>
            </a:r>
          </a:p>
        </p:txBody>
      </p:sp>
      <p:sp>
        <p:nvSpPr>
          <p:cNvPr id="3" name="Content Placeholder 2">
            <a:extLst>
              <a:ext uri="{FF2B5EF4-FFF2-40B4-BE49-F238E27FC236}">
                <a16:creationId xmlns:a16="http://schemas.microsoft.com/office/drawing/2014/main" id="{EEA98F58-799A-45BE-6EE6-545CE71E530B}"/>
              </a:ext>
            </a:extLst>
          </p:cNvPr>
          <p:cNvSpPr>
            <a:spLocks noGrp="1"/>
          </p:cNvSpPr>
          <p:nvPr>
            <p:ph sz="half" idx="1"/>
          </p:nvPr>
        </p:nvSpPr>
        <p:spPr/>
        <p:txBody>
          <a:bodyPr/>
          <a:lstStyle/>
          <a:p>
            <a:r>
              <a:rPr lang="en-US" dirty="0"/>
              <a:t>Crystal clear communication</a:t>
            </a:r>
          </a:p>
          <a:p>
            <a:r>
              <a:rPr lang="en-US" dirty="0"/>
              <a:t>Good team work (language vs. process)</a:t>
            </a:r>
          </a:p>
          <a:p>
            <a:r>
              <a:rPr lang="en-US" dirty="0"/>
              <a:t>Variety of work environments</a:t>
            </a:r>
          </a:p>
          <a:p>
            <a:r>
              <a:rPr lang="en-US" dirty="0"/>
              <a:t>Ability to grow/learn</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0806DA63-D3CD-AA44-A74D-438834C3C03A}"/>
              </a:ext>
            </a:extLst>
          </p:cNvPr>
          <p:cNvSpPr>
            <a:spLocks noGrp="1"/>
          </p:cNvSpPr>
          <p:nvPr>
            <p:ph sz="half" idx="2"/>
          </p:nvPr>
        </p:nvSpPr>
        <p:spPr/>
        <p:txBody>
          <a:bodyPr/>
          <a:lstStyle/>
          <a:p>
            <a:r>
              <a:rPr lang="en-US" dirty="0"/>
              <a:t>Working with Deaf professionals</a:t>
            </a:r>
          </a:p>
          <a:p>
            <a:r>
              <a:rPr lang="en-US" dirty="0"/>
              <a:t>Immediate client trust/comfortability </a:t>
            </a:r>
          </a:p>
          <a:p>
            <a:endParaRPr lang="en-US" dirty="0"/>
          </a:p>
          <a:p>
            <a:pPr marL="0" indent="0">
              <a:buNone/>
            </a:pPr>
            <a:endParaRPr lang="en-US" dirty="0"/>
          </a:p>
          <a:p>
            <a:endParaRPr lang="en-US" dirty="0"/>
          </a:p>
        </p:txBody>
      </p:sp>
      <p:sp>
        <p:nvSpPr>
          <p:cNvPr id="7" name="Slide Number Placeholder 6">
            <a:extLst>
              <a:ext uri="{FF2B5EF4-FFF2-40B4-BE49-F238E27FC236}">
                <a16:creationId xmlns:a16="http://schemas.microsoft.com/office/drawing/2014/main" id="{292DA570-4C82-CC86-2058-C4327C94528C}"/>
              </a:ext>
            </a:extLst>
          </p:cNvPr>
          <p:cNvSpPr>
            <a:spLocks noGrp="1"/>
          </p:cNvSpPr>
          <p:nvPr>
            <p:ph type="sldNum" sz="quarter" idx="12"/>
          </p:nvPr>
        </p:nvSpPr>
        <p:spPr/>
        <p:txBody>
          <a:bodyPr/>
          <a:lstStyle/>
          <a:p>
            <a:fld id="{DBA1B0FB-D917-4C8C-928F-313BD683BF39}" type="slidenum">
              <a:rPr lang="en-US" smtClean="0"/>
              <a:t>30</a:t>
            </a:fld>
            <a:endParaRPr lang="en-US"/>
          </a:p>
        </p:txBody>
      </p:sp>
    </p:spTree>
    <p:extLst>
      <p:ext uri="{BB962C8B-B14F-4D97-AF65-F5344CB8AC3E}">
        <p14:creationId xmlns:p14="http://schemas.microsoft.com/office/powerpoint/2010/main" val="2746200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09EE-3B57-784D-D10F-7883098C675C}"/>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0FDE6C62-8CC7-3232-FC58-2ACD5B778474}"/>
              </a:ext>
            </a:extLst>
          </p:cNvPr>
          <p:cNvSpPr>
            <a:spLocks noGrp="1"/>
          </p:cNvSpPr>
          <p:nvPr>
            <p:ph sz="half" idx="1"/>
          </p:nvPr>
        </p:nvSpPr>
        <p:spPr/>
        <p:txBody>
          <a:bodyPr/>
          <a:lstStyle/>
          <a:p>
            <a:r>
              <a:rPr lang="en-US" dirty="0"/>
              <a:t>Many places refuse to pay for HI/DI team</a:t>
            </a:r>
          </a:p>
          <a:p>
            <a:r>
              <a:rPr lang="en-US" dirty="0"/>
              <a:t>Shortage of DIs/ don’t know who is DI</a:t>
            </a:r>
          </a:p>
          <a:p>
            <a:r>
              <a:rPr lang="en-US" dirty="0"/>
              <a:t>Lower pay</a:t>
            </a:r>
          </a:p>
          <a:p>
            <a:r>
              <a:rPr lang="en-US" dirty="0"/>
              <a:t>Lack of knowledge (working as a team, what DI are for, why we need them, </a:t>
            </a:r>
            <a:r>
              <a:rPr lang="en-US" dirty="0" err="1"/>
              <a:t>etc</a:t>
            </a:r>
            <a:r>
              <a:rPr lang="en-US" dirty="0"/>
              <a:t>)</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1A7D4F3-C5E9-5784-603E-A6948C84CCAC}"/>
              </a:ext>
            </a:extLst>
          </p:cNvPr>
          <p:cNvSpPr>
            <a:spLocks noGrp="1"/>
          </p:cNvSpPr>
          <p:nvPr>
            <p:ph sz="half" idx="2"/>
          </p:nvPr>
        </p:nvSpPr>
        <p:spPr/>
        <p:txBody>
          <a:bodyPr/>
          <a:lstStyle/>
          <a:p>
            <a:r>
              <a:rPr lang="en-US" dirty="0"/>
              <a:t>Career outlook </a:t>
            </a:r>
          </a:p>
          <a:p>
            <a:r>
              <a:rPr lang="en-US" dirty="0"/>
              <a:t>Lack of available trainings</a:t>
            </a:r>
          </a:p>
          <a:p>
            <a:r>
              <a:rPr lang="en-US" dirty="0"/>
              <a:t>Longer process </a:t>
            </a:r>
          </a:p>
          <a:p>
            <a:r>
              <a:rPr lang="en-US" dirty="0"/>
              <a:t>Personality conflicts</a:t>
            </a:r>
          </a:p>
          <a:p>
            <a:endParaRPr lang="en-US" dirty="0"/>
          </a:p>
        </p:txBody>
      </p:sp>
      <p:sp>
        <p:nvSpPr>
          <p:cNvPr id="7" name="Slide Number Placeholder 6">
            <a:extLst>
              <a:ext uri="{FF2B5EF4-FFF2-40B4-BE49-F238E27FC236}">
                <a16:creationId xmlns:a16="http://schemas.microsoft.com/office/drawing/2014/main" id="{AAD19F90-BDEB-150E-C6A8-E79CC93385EA}"/>
              </a:ext>
            </a:extLst>
          </p:cNvPr>
          <p:cNvSpPr>
            <a:spLocks noGrp="1"/>
          </p:cNvSpPr>
          <p:nvPr>
            <p:ph type="sldNum" sz="quarter" idx="12"/>
          </p:nvPr>
        </p:nvSpPr>
        <p:spPr/>
        <p:txBody>
          <a:bodyPr/>
          <a:lstStyle/>
          <a:p>
            <a:fld id="{DBA1B0FB-D917-4C8C-928F-313BD683BF39}" type="slidenum">
              <a:rPr lang="en-US" smtClean="0"/>
              <a:t>31</a:t>
            </a:fld>
            <a:endParaRPr lang="en-US"/>
          </a:p>
        </p:txBody>
      </p:sp>
    </p:spTree>
    <p:extLst>
      <p:ext uri="{BB962C8B-B14F-4D97-AF65-F5344CB8AC3E}">
        <p14:creationId xmlns:p14="http://schemas.microsoft.com/office/powerpoint/2010/main" val="3131183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85941-948A-2475-AC3C-A35246431255}"/>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a:t>Specific self care</a:t>
            </a:r>
          </a:p>
        </p:txBody>
      </p:sp>
      <p:sp>
        <p:nvSpPr>
          <p:cNvPr id="20" name="Freeform: Shape 19">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2" name="Oval 21">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Shape 25">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8" name="Oval 27">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DD64950C-5D29-F9F7-8FAE-7A22D5416CF7}"/>
              </a:ext>
            </a:extLst>
          </p:cNvPr>
          <p:cNvSpPr>
            <a:spLocks noGrp="1"/>
          </p:cNvSpPr>
          <p:nvPr>
            <p:ph sz="quarter" idx="15"/>
          </p:nvPr>
        </p:nvSpPr>
        <p:spPr>
          <a:xfrm>
            <a:off x="3377566" y="3052367"/>
            <a:ext cx="5418772" cy="3040458"/>
          </a:xfrm>
        </p:spPr>
        <p:txBody>
          <a:bodyPr vert="horz" wrap="square" lIns="0" tIns="0" rIns="0" bIns="0" rtlCol="0" anchor="t">
            <a:normAutofit/>
          </a:bodyPr>
          <a:lstStyle/>
          <a:p>
            <a:pPr>
              <a:buFont typeface="Arial" panose="020B0604020202020204" pitchFamily="34" charset="0"/>
              <a:buChar char="•"/>
            </a:pPr>
            <a:r>
              <a:rPr lang="en-US" sz="1600" dirty="0"/>
              <a:t>Arriving early to get to know the team </a:t>
            </a:r>
          </a:p>
          <a:p>
            <a:pPr>
              <a:buFont typeface="Arial" panose="020B0604020202020204" pitchFamily="34" charset="0"/>
              <a:buChar char="•"/>
            </a:pPr>
            <a:r>
              <a:rPr lang="en-US" sz="1600" dirty="0"/>
              <a:t>Breathing before assignments</a:t>
            </a:r>
          </a:p>
          <a:p>
            <a:pPr>
              <a:buFont typeface="Arial" panose="020B0604020202020204" pitchFamily="34" charset="0"/>
              <a:buChar char="•"/>
            </a:pPr>
            <a:r>
              <a:rPr lang="en-US" sz="1600" dirty="0"/>
              <a:t>Allowing myself grace and patience</a:t>
            </a:r>
          </a:p>
          <a:p>
            <a:pPr>
              <a:buFont typeface="Arial" panose="020B0604020202020204" pitchFamily="34" charset="0"/>
              <a:buChar char="•"/>
            </a:pPr>
            <a:r>
              <a:rPr lang="en-US" sz="1600" dirty="0"/>
              <a:t>Taking time to explain the process</a:t>
            </a:r>
            <a:endParaRPr lang="en-US" sz="1200" dirty="0"/>
          </a:p>
          <a:p>
            <a:pPr lvl="1"/>
            <a:r>
              <a:rPr lang="en-US" sz="1000" dirty="0"/>
              <a:t>Working with DI to establish roles (who explains what)</a:t>
            </a:r>
          </a:p>
          <a:p>
            <a:pPr lvl="1"/>
            <a:r>
              <a:rPr lang="en-US" sz="1000" dirty="0"/>
              <a:t>What interpreting in that setting looks like (HI) and how can work together (DI)</a:t>
            </a:r>
          </a:p>
          <a:p>
            <a:pPr marL="457200" lvl="1" indent="0">
              <a:buNone/>
            </a:pPr>
            <a:endParaRPr lang="en-US" sz="1000" dirty="0"/>
          </a:p>
          <a:p>
            <a:pPr marL="457200" lvl="1" indent="0">
              <a:buNone/>
            </a:pPr>
            <a:endParaRPr lang="en-US" sz="1000" dirty="0"/>
          </a:p>
        </p:txBody>
      </p:sp>
      <p:grpSp>
        <p:nvGrpSpPr>
          <p:cNvPr id="30" name="Group 29">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31" name="Freeform: Shape 30">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EFA48741-CCCE-D7A2-6609-1EDFFAC6E82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32</a:t>
            </a:fld>
            <a:endParaRPr lang="en-US">
              <a:solidFill>
                <a:schemeClr val="tx1">
                  <a:alpha val="80000"/>
                </a:schemeClr>
              </a:solidFill>
            </a:endParaRPr>
          </a:p>
        </p:txBody>
      </p:sp>
    </p:spTree>
    <p:extLst>
      <p:ext uri="{BB962C8B-B14F-4D97-AF65-F5344CB8AC3E}">
        <p14:creationId xmlns:p14="http://schemas.microsoft.com/office/powerpoint/2010/main" val="3220779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9D07-10F6-916E-A35B-9CCD89F4119C}"/>
              </a:ext>
            </a:extLst>
          </p:cNvPr>
          <p:cNvSpPr>
            <a:spLocks noGrp="1"/>
          </p:cNvSpPr>
          <p:nvPr>
            <p:ph type="title"/>
          </p:nvPr>
        </p:nvSpPr>
        <p:spPr/>
        <p:txBody>
          <a:bodyPr/>
          <a:lstStyle/>
          <a:p>
            <a:r>
              <a:rPr lang="en-US" dirty="0"/>
              <a:t>Situations</a:t>
            </a:r>
          </a:p>
        </p:txBody>
      </p:sp>
      <p:pic>
        <p:nvPicPr>
          <p:cNvPr id="11" name="Picture Placeholder 10">
            <a:extLst>
              <a:ext uri="{FF2B5EF4-FFF2-40B4-BE49-F238E27FC236}">
                <a16:creationId xmlns:a16="http://schemas.microsoft.com/office/drawing/2014/main" id="{83CBC0D8-B726-7B87-9EF3-6E1130690862}"/>
              </a:ext>
            </a:extLst>
          </p:cNvPr>
          <p:cNvPicPr>
            <a:picLocks noGrp="1" noChangeAspect="1"/>
          </p:cNvPicPr>
          <p:nvPr>
            <p:ph type="pic" sz="quarter" idx="13"/>
          </p:nvPr>
        </p:nvPicPr>
        <p:blipFill rotWithShape="1">
          <a:blip r:embed="rId2"/>
          <a:srcRect t="22633" b="22633"/>
          <a:stretch/>
        </p:blipFill>
        <p:spPr>
          <a:prstGeom prst="rect">
            <a:avLst/>
          </a:prstGeom>
        </p:spPr>
      </p:pic>
      <p:sp>
        <p:nvSpPr>
          <p:cNvPr id="12" name="Content Placeholder 11">
            <a:extLst>
              <a:ext uri="{FF2B5EF4-FFF2-40B4-BE49-F238E27FC236}">
                <a16:creationId xmlns:a16="http://schemas.microsoft.com/office/drawing/2014/main" id="{BA4FE1D3-D5C3-7B7A-25BE-1EF5999A2E37}"/>
              </a:ext>
            </a:extLst>
          </p:cNvPr>
          <p:cNvSpPr>
            <a:spLocks noGrp="1"/>
          </p:cNvSpPr>
          <p:nvPr>
            <p:ph sz="quarter" idx="15"/>
          </p:nvPr>
        </p:nvSpPr>
        <p:spPr/>
        <p:txBody>
          <a:bodyPr/>
          <a:lstStyle/>
          <a:p>
            <a:r>
              <a:rPr lang="en-US" dirty="0"/>
              <a:t>Conference interpreting with DI, Deaf Blind, news (emergency situations) </a:t>
            </a:r>
          </a:p>
        </p:txBody>
      </p:sp>
      <p:sp>
        <p:nvSpPr>
          <p:cNvPr id="7" name="Slide Number Placeholder 6">
            <a:extLst>
              <a:ext uri="{FF2B5EF4-FFF2-40B4-BE49-F238E27FC236}">
                <a16:creationId xmlns:a16="http://schemas.microsoft.com/office/drawing/2014/main" id="{27C40867-A567-A44D-5FEF-5FA123E83172}"/>
              </a:ext>
            </a:extLst>
          </p:cNvPr>
          <p:cNvSpPr>
            <a:spLocks noGrp="1"/>
          </p:cNvSpPr>
          <p:nvPr>
            <p:ph type="sldNum" sz="quarter" idx="12"/>
          </p:nvPr>
        </p:nvSpPr>
        <p:spPr/>
        <p:txBody>
          <a:bodyPr/>
          <a:lstStyle/>
          <a:p>
            <a:fld id="{DBA1B0FB-D917-4C8C-928F-313BD683BF39}" type="slidenum">
              <a:rPr lang="en-US" smtClean="0"/>
              <a:t>33</a:t>
            </a:fld>
            <a:endParaRPr lang="en-US"/>
          </a:p>
        </p:txBody>
      </p:sp>
    </p:spTree>
    <p:extLst>
      <p:ext uri="{BB962C8B-B14F-4D97-AF65-F5344CB8AC3E}">
        <p14:creationId xmlns:p14="http://schemas.microsoft.com/office/powerpoint/2010/main" val="213657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C1D9-7D6E-435F-8754-7A5557B2F5B5}"/>
              </a:ext>
            </a:extLst>
          </p:cNvPr>
          <p:cNvSpPr>
            <a:spLocks noGrp="1"/>
          </p:cNvSpPr>
          <p:nvPr>
            <p:ph type="title"/>
          </p:nvPr>
        </p:nvSpPr>
        <p:spPr/>
        <p:txBody>
          <a:bodyPr/>
          <a:lstStyle/>
          <a:p>
            <a:r>
              <a:rPr lang="en-US" dirty="0"/>
              <a:t>Nuggets for the Newbie in Us All</a:t>
            </a:r>
          </a:p>
        </p:txBody>
      </p:sp>
      <p:sp>
        <p:nvSpPr>
          <p:cNvPr id="3" name="Content Placeholder 2">
            <a:extLst>
              <a:ext uri="{FF2B5EF4-FFF2-40B4-BE49-F238E27FC236}">
                <a16:creationId xmlns:a16="http://schemas.microsoft.com/office/drawing/2014/main" id="{D19C929D-2B59-48C1-F11F-298B95E211F5}"/>
              </a:ext>
            </a:extLst>
          </p:cNvPr>
          <p:cNvSpPr>
            <a:spLocks noGrp="1"/>
          </p:cNvSpPr>
          <p:nvPr>
            <p:ph idx="1"/>
          </p:nvPr>
        </p:nvSpPr>
        <p:spPr/>
        <p:txBody>
          <a:bodyPr/>
          <a:lstStyle/>
          <a:p>
            <a:r>
              <a:rPr lang="en-US" b="0" i="0" dirty="0">
                <a:solidFill>
                  <a:schemeClr val="tx1"/>
                </a:solidFill>
                <a:effectLst/>
              </a:rPr>
              <a:t>Get involved in your local Deaf community immediately and frequently. Even if you are embarrassed that you have seen their recent pap smear, they want to get to know you and build that trust. They've given you their language and access to their lives and it's important. </a:t>
            </a:r>
          </a:p>
          <a:p>
            <a:r>
              <a:rPr lang="en-US" b="0" i="0" dirty="0">
                <a:solidFill>
                  <a:schemeClr val="tx1"/>
                </a:solidFill>
                <a:effectLst/>
              </a:rPr>
              <a:t>A good attitude and open heart/mind are more valuable than certification and linguistic skill.</a:t>
            </a:r>
            <a:endParaRPr lang="en-US" dirty="0">
              <a:solidFill>
                <a:schemeClr val="tx1"/>
              </a:solidFill>
            </a:endParaRPr>
          </a:p>
          <a:p>
            <a:r>
              <a:rPr lang="en-US" b="0" i="0" dirty="0">
                <a:solidFill>
                  <a:schemeClr val="tx1"/>
                </a:solidFill>
                <a:effectLst/>
              </a:rPr>
              <a:t>Remain teachable. Take all the workshops. Ask all the questions. Keep learning. Medical terminology and religion survey courses, if you've not been exposed to those topics before, can help a lot in our area.</a:t>
            </a:r>
          </a:p>
          <a:p>
            <a:r>
              <a:rPr lang="en-US" b="0" i="0" dirty="0">
                <a:solidFill>
                  <a:schemeClr val="tx1"/>
                </a:solidFill>
                <a:effectLst/>
              </a:rPr>
              <a:t>Get a network and use them. The job has amazing days and really tough ones. When you interpret someone's last rites or get kicked in the gut because a job unexpectedly triggered you personally, you need people to debrief with who understand how WEIRD and WONDERFUL our job is.</a:t>
            </a:r>
            <a:endParaRPr lang="en-US" dirty="0">
              <a:solidFill>
                <a:schemeClr val="tx1"/>
              </a:solidFill>
            </a:endParaRPr>
          </a:p>
        </p:txBody>
      </p:sp>
      <p:sp>
        <p:nvSpPr>
          <p:cNvPr id="6" name="Slide Number Placeholder 5">
            <a:extLst>
              <a:ext uri="{FF2B5EF4-FFF2-40B4-BE49-F238E27FC236}">
                <a16:creationId xmlns:a16="http://schemas.microsoft.com/office/drawing/2014/main" id="{F507AFEC-5485-5257-2B18-EF9A16142B86}"/>
              </a:ext>
            </a:extLst>
          </p:cNvPr>
          <p:cNvSpPr>
            <a:spLocks noGrp="1"/>
          </p:cNvSpPr>
          <p:nvPr>
            <p:ph type="sldNum" sz="quarter" idx="12"/>
          </p:nvPr>
        </p:nvSpPr>
        <p:spPr/>
        <p:txBody>
          <a:bodyPr/>
          <a:lstStyle/>
          <a:p>
            <a:fld id="{DBA1B0FB-D917-4C8C-928F-313BD683BF39}" type="slidenum">
              <a:rPr lang="en-US" smtClean="0"/>
              <a:t>34</a:t>
            </a:fld>
            <a:endParaRPr lang="en-US"/>
          </a:p>
        </p:txBody>
      </p:sp>
    </p:spTree>
    <p:extLst>
      <p:ext uri="{BB962C8B-B14F-4D97-AF65-F5344CB8AC3E}">
        <p14:creationId xmlns:p14="http://schemas.microsoft.com/office/powerpoint/2010/main" val="121525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B3E8C-BECA-9CAA-8CFD-2C40DC6657B2}"/>
              </a:ext>
            </a:extLst>
          </p:cNvPr>
          <p:cNvSpPr>
            <a:spLocks noGrp="1"/>
          </p:cNvSpPr>
          <p:nvPr>
            <p:ph idx="1"/>
          </p:nvPr>
        </p:nvSpPr>
        <p:spPr>
          <a:xfrm>
            <a:off x="402007" y="709701"/>
            <a:ext cx="11090274" cy="5063778"/>
          </a:xfrm>
        </p:spPr>
        <p:txBody>
          <a:bodyPr/>
          <a:lstStyle/>
          <a:p>
            <a:r>
              <a:rPr lang="en-US" sz="2200" b="0" i="0" dirty="0">
                <a:solidFill>
                  <a:schemeClr val="tx1"/>
                </a:solidFill>
                <a:effectLst/>
              </a:rPr>
              <a:t>Remember that it is a job. Learn that no is a complete sentence. Learn that an agency wanting to put you in a job you are not qualified for is not an honor, it is a financially greedy behavior and you have to rest with your own head at night.</a:t>
            </a:r>
          </a:p>
          <a:p>
            <a:r>
              <a:rPr lang="en-US" sz="2200" b="0" i="0" dirty="0">
                <a:solidFill>
                  <a:schemeClr val="tx1"/>
                </a:solidFill>
                <a:effectLst/>
              </a:rPr>
              <a:t>Take the feedback, even when it's harsh, with humility. These things often work themselves out.</a:t>
            </a:r>
          </a:p>
          <a:p>
            <a:r>
              <a:rPr lang="en-US" sz="2200" b="0" i="0" dirty="0">
                <a:solidFill>
                  <a:schemeClr val="tx1"/>
                </a:solidFill>
                <a:effectLst/>
              </a:rPr>
              <a:t>Get an accountant. </a:t>
            </a:r>
            <a:br>
              <a:rPr lang="en-US" sz="2200" dirty="0">
                <a:solidFill>
                  <a:schemeClr val="tx1"/>
                </a:solidFill>
              </a:rPr>
            </a:br>
            <a:r>
              <a:rPr lang="en-US" sz="2200" b="0" i="0" dirty="0">
                <a:solidFill>
                  <a:schemeClr val="tx1"/>
                </a:solidFill>
                <a:effectLst/>
              </a:rPr>
              <a:t>Have your check split into more than one account and estimated tax money immediately put in that separate account. If you are only on 1099, you will owe taxes. That big check you are counting on next month will almost always get messed up or spent on a blown head gasket; be disciplined.</a:t>
            </a:r>
            <a:endParaRPr lang="en-US" sz="2200" dirty="0">
              <a:solidFill>
                <a:schemeClr val="tx1"/>
              </a:solidFill>
            </a:endParaRPr>
          </a:p>
        </p:txBody>
      </p:sp>
      <p:sp>
        <p:nvSpPr>
          <p:cNvPr id="6" name="Slide Number Placeholder 5">
            <a:extLst>
              <a:ext uri="{FF2B5EF4-FFF2-40B4-BE49-F238E27FC236}">
                <a16:creationId xmlns:a16="http://schemas.microsoft.com/office/drawing/2014/main" id="{660CD30F-47A2-587B-2CAA-6409EC2432D4}"/>
              </a:ext>
            </a:extLst>
          </p:cNvPr>
          <p:cNvSpPr>
            <a:spLocks noGrp="1"/>
          </p:cNvSpPr>
          <p:nvPr>
            <p:ph type="sldNum" sz="quarter" idx="12"/>
          </p:nvPr>
        </p:nvSpPr>
        <p:spPr/>
        <p:txBody>
          <a:bodyPr/>
          <a:lstStyle/>
          <a:p>
            <a:fld id="{DBA1B0FB-D917-4C8C-928F-313BD683BF39}" type="slidenum">
              <a:rPr lang="en-US" smtClean="0"/>
              <a:t>35</a:t>
            </a:fld>
            <a:endParaRPr lang="en-US"/>
          </a:p>
        </p:txBody>
      </p:sp>
    </p:spTree>
    <p:extLst>
      <p:ext uri="{BB962C8B-B14F-4D97-AF65-F5344CB8AC3E}">
        <p14:creationId xmlns:p14="http://schemas.microsoft.com/office/powerpoint/2010/main" val="1127997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27A46-02FF-4BCC-3BD5-C7508A686EE4}"/>
              </a:ext>
            </a:extLst>
          </p:cNvPr>
          <p:cNvSpPr>
            <a:spLocks noGrp="1"/>
          </p:cNvSpPr>
          <p:nvPr>
            <p:ph idx="1"/>
          </p:nvPr>
        </p:nvSpPr>
        <p:spPr>
          <a:xfrm>
            <a:off x="402007" y="550213"/>
            <a:ext cx="11090274" cy="5202001"/>
          </a:xfrm>
        </p:spPr>
        <p:txBody>
          <a:bodyPr/>
          <a:lstStyle/>
          <a:p>
            <a:r>
              <a:rPr lang="en-US" sz="2200" b="0" i="0" dirty="0">
                <a:solidFill>
                  <a:schemeClr val="tx1"/>
                </a:solidFill>
                <a:effectLst/>
              </a:rPr>
              <a:t>Get a hobby that has nothing to do with Deaf people. Burnout is a real thing. The Deaf community will rarely know all you do to sacrifice for them or advocate for them and that's okay. If you become resentful of them, you will not be the same person you started as; learn you and take care of you so you're the best version of yourself every day you show up for the Deaf community.</a:t>
            </a:r>
          </a:p>
          <a:p>
            <a:r>
              <a:rPr lang="en-US" sz="2200" b="0" i="0" dirty="0">
                <a:solidFill>
                  <a:schemeClr val="tx1"/>
                </a:solidFill>
                <a:effectLst/>
              </a:rPr>
              <a:t>Get health insurance. It's far cheaper to spend $400/month on an ACA plan than $5000/ER visit. You are not invincible. </a:t>
            </a:r>
            <a:endParaRPr lang="en-US" sz="2200" dirty="0">
              <a:solidFill>
                <a:schemeClr val="tx1"/>
              </a:solidFill>
            </a:endParaRPr>
          </a:p>
          <a:p>
            <a:r>
              <a:rPr lang="en-US" sz="2200" b="0" i="0" dirty="0">
                <a:solidFill>
                  <a:schemeClr val="tx1"/>
                </a:solidFill>
                <a:effectLst/>
              </a:rPr>
              <a:t>If you don't like the type of interpreting you are doing, try a different type. Some people can't stand VRS but love community. Some love conferences, cruises, etc. There are several niches in this profession!</a:t>
            </a:r>
          </a:p>
          <a:p>
            <a:endParaRPr lang="en-US" sz="2200" dirty="0">
              <a:solidFill>
                <a:schemeClr val="tx1"/>
              </a:solidFill>
            </a:endParaRPr>
          </a:p>
        </p:txBody>
      </p:sp>
      <p:sp>
        <p:nvSpPr>
          <p:cNvPr id="6" name="Slide Number Placeholder 5">
            <a:extLst>
              <a:ext uri="{FF2B5EF4-FFF2-40B4-BE49-F238E27FC236}">
                <a16:creationId xmlns:a16="http://schemas.microsoft.com/office/drawing/2014/main" id="{0BF0AEE8-0D5C-E477-643A-5427DE5B193D}"/>
              </a:ext>
            </a:extLst>
          </p:cNvPr>
          <p:cNvSpPr>
            <a:spLocks noGrp="1"/>
          </p:cNvSpPr>
          <p:nvPr>
            <p:ph type="sldNum" sz="quarter" idx="12"/>
          </p:nvPr>
        </p:nvSpPr>
        <p:spPr/>
        <p:txBody>
          <a:bodyPr/>
          <a:lstStyle/>
          <a:p>
            <a:fld id="{DBA1B0FB-D917-4C8C-928F-313BD683BF39}" type="slidenum">
              <a:rPr lang="en-US" smtClean="0"/>
              <a:t>36</a:t>
            </a:fld>
            <a:endParaRPr lang="en-US"/>
          </a:p>
        </p:txBody>
      </p:sp>
    </p:spTree>
    <p:extLst>
      <p:ext uri="{BB962C8B-B14F-4D97-AF65-F5344CB8AC3E}">
        <p14:creationId xmlns:p14="http://schemas.microsoft.com/office/powerpoint/2010/main" val="325281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294C-5F37-D1F3-BA1F-7227DDC751EE}"/>
              </a:ext>
            </a:extLst>
          </p:cNvPr>
          <p:cNvSpPr>
            <a:spLocks noGrp="1"/>
          </p:cNvSpPr>
          <p:nvPr>
            <p:ph type="title"/>
          </p:nvPr>
        </p:nvSpPr>
        <p:spPr/>
        <p:txBody>
          <a:bodyPr/>
          <a:lstStyle/>
          <a:p>
            <a:r>
              <a:rPr lang="en-US" dirty="0"/>
              <a:t>Notes</a:t>
            </a:r>
          </a:p>
        </p:txBody>
      </p:sp>
      <p:sp>
        <p:nvSpPr>
          <p:cNvPr id="12" name="Content Placeholder 11">
            <a:extLst>
              <a:ext uri="{FF2B5EF4-FFF2-40B4-BE49-F238E27FC236}">
                <a16:creationId xmlns:a16="http://schemas.microsoft.com/office/drawing/2014/main" id="{E4042597-22B8-F9AA-F021-9F57A613524A}"/>
              </a:ext>
            </a:extLst>
          </p:cNvPr>
          <p:cNvSpPr>
            <a:spLocks noGrp="1"/>
          </p:cNvSpPr>
          <p:nvPr>
            <p:ph idx="1"/>
          </p:nvPr>
        </p:nvSpPr>
        <p:spPr/>
        <p:txBody>
          <a:bodyPr/>
          <a:lstStyle/>
          <a:p>
            <a:r>
              <a:rPr lang="en-US" sz="2400" dirty="0"/>
              <a:t>“Legal (medical) is not my field of expertise. It would be better to get a legal interpreter here.”</a:t>
            </a:r>
          </a:p>
          <a:p>
            <a:r>
              <a:rPr lang="en-US" sz="2400" dirty="0"/>
              <a:t>Know and trust yourself (leader or follower, coordinator or not, someone to learn from and find that person quick). </a:t>
            </a:r>
          </a:p>
          <a:p>
            <a:r>
              <a:rPr lang="en-US" sz="2400" dirty="0"/>
              <a:t>SOFT SKILLS, stay professional, maintain flexibility, Take directions or guide your team well, know your bias (can’t interpret abortion advocacy if you have adopted kids).</a:t>
            </a:r>
          </a:p>
          <a:p>
            <a:r>
              <a:rPr lang="en-US" sz="2400" dirty="0"/>
              <a:t>Communicate nonverbally, save your body! </a:t>
            </a:r>
          </a:p>
          <a:p>
            <a:endParaRPr lang="en-US" dirty="0"/>
          </a:p>
        </p:txBody>
      </p:sp>
      <p:sp>
        <p:nvSpPr>
          <p:cNvPr id="11" name="Slide Number Placeholder 10">
            <a:extLst>
              <a:ext uri="{FF2B5EF4-FFF2-40B4-BE49-F238E27FC236}">
                <a16:creationId xmlns:a16="http://schemas.microsoft.com/office/drawing/2014/main" id="{2C779F2E-E7A1-7A1E-D424-1BE25C0BCDDE}"/>
              </a:ext>
            </a:extLst>
          </p:cNvPr>
          <p:cNvSpPr>
            <a:spLocks noGrp="1"/>
          </p:cNvSpPr>
          <p:nvPr>
            <p:ph type="sldNum" sz="quarter" idx="12"/>
          </p:nvPr>
        </p:nvSpPr>
        <p:spPr/>
        <p:txBody>
          <a:bodyPr/>
          <a:lstStyle/>
          <a:p>
            <a:fld id="{DBA1B0FB-D917-4C8C-928F-313BD683BF39}" type="slidenum">
              <a:rPr lang="en-US" smtClean="0"/>
              <a:t>37</a:t>
            </a:fld>
            <a:endParaRPr lang="en-US"/>
          </a:p>
        </p:txBody>
      </p:sp>
    </p:spTree>
    <p:extLst>
      <p:ext uri="{BB962C8B-B14F-4D97-AF65-F5344CB8AC3E}">
        <p14:creationId xmlns:p14="http://schemas.microsoft.com/office/powerpoint/2010/main" val="28694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294C-5F37-D1F3-BA1F-7227DDC751EE}"/>
              </a:ext>
            </a:extLst>
          </p:cNvPr>
          <p:cNvSpPr>
            <a:spLocks noGrp="1"/>
          </p:cNvSpPr>
          <p:nvPr>
            <p:ph type="title"/>
          </p:nvPr>
        </p:nvSpPr>
        <p:spPr/>
        <p:txBody>
          <a:bodyPr/>
          <a:lstStyle/>
          <a:p>
            <a:r>
              <a:rPr lang="en-US" dirty="0"/>
              <a:t>Notes</a:t>
            </a:r>
          </a:p>
        </p:txBody>
      </p:sp>
      <p:sp>
        <p:nvSpPr>
          <p:cNvPr id="12" name="Content Placeholder 11">
            <a:extLst>
              <a:ext uri="{FF2B5EF4-FFF2-40B4-BE49-F238E27FC236}">
                <a16:creationId xmlns:a16="http://schemas.microsoft.com/office/drawing/2014/main" id="{E4042597-22B8-F9AA-F021-9F57A613524A}"/>
              </a:ext>
            </a:extLst>
          </p:cNvPr>
          <p:cNvSpPr>
            <a:spLocks noGrp="1"/>
          </p:cNvSpPr>
          <p:nvPr>
            <p:ph idx="1"/>
          </p:nvPr>
        </p:nvSpPr>
        <p:spPr/>
        <p:txBody>
          <a:bodyPr/>
          <a:lstStyle/>
          <a:p>
            <a:r>
              <a:rPr lang="en-US" sz="2400" dirty="0"/>
              <a:t>Error on the side of prudence (attire/appearance, behavior)</a:t>
            </a:r>
          </a:p>
          <a:p>
            <a:r>
              <a:rPr lang="en-US" sz="2400" dirty="0"/>
              <a:t>Integrity</a:t>
            </a:r>
          </a:p>
          <a:p>
            <a:r>
              <a:rPr lang="en-US" sz="2400" dirty="0"/>
              <a:t>Communication will open a lot of doors.</a:t>
            </a:r>
          </a:p>
          <a:p>
            <a:r>
              <a:rPr lang="en-US" sz="2400" dirty="0"/>
              <a:t>Professionalism and confidentiality (or lack of) are the pillars of your career. </a:t>
            </a:r>
          </a:p>
          <a:p>
            <a:pPr lvl="1"/>
            <a:r>
              <a:rPr lang="en-US" sz="2400" dirty="0"/>
              <a:t>Maintaining professionalism broadens your work spectrum </a:t>
            </a:r>
          </a:p>
        </p:txBody>
      </p:sp>
      <p:sp>
        <p:nvSpPr>
          <p:cNvPr id="11" name="Slide Number Placeholder 10">
            <a:extLst>
              <a:ext uri="{FF2B5EF4-FFF2-40B4-BE49-F238E27FC236}">
                <a16:creationId xmlns:a16="http://schemas.microsoft.com/office/drawing/2014/main" id="{2C779F2E-E7A1-7A1E-D424-1BE25C0BCDDE}"/>
              </a:ext>
            </a:extLst>
          </p:cNvPr>
          <p:cNvSpPr>
            <a:spLocks noGrp="1"/>
          </p:cNvSpPr>
          <p:nvPr>
            <p:ph type="sldNum" sz="quarter" idx="12"/>
          </p:nvPr>
        </p:nvSpPr>
        <p:spPr/>
        <p:txBody>
          <a:bodyPr/>
          <a:lstStyle/>
          <a:p>
            <a:fld id="{DBA1B0FB-D917-4C8C-928F-313BD683BF39}" type="slidenum">
              <a:rPr lang="en-US" smtClean="0"/>
              <a:t>38</a:t>
            </a:fld>
            <a:endParaRPr lang="en-US"/>
          </a:p>
        </p:txBody>
      </p:sp>
    </p:spTree>
    <p:extLst>
      <p:ext uri="{BB962C8B-B14F-4D97-AF65-F5344CB8AC3E}">
        <p14:creationId xmlns:p14="http://schemas.microsoft.com/office/powerpoint/2010/main" val="1356461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0"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val="0"/>
              </a:ext>
            </a:extLst>
          </a:blip>
          <a:srcRect b="88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2" name="Rectangle 5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8075612" y="3569007"/>
            <a:ext cx="3565525" cy="2523817"/>
          </a:xfrm>
        </p:spPr>
        <p:txBody>
          <a:bodyPr vert="horz" wrap="square" lIns="0" tIns="0" rIns="0" bIns="0" rtlCol="0">
            <a:normAutofit/>
          </a:bodyPr>
          <a:lstStyle/>
          <a:p>
            <a:pPr marL="0" indent="0">
              <a:lnSpc>
                <a:spcPct val="100000"/>
              </a:lnSpc>
            </a:pPr>
            <a:endParaRPr lang="en-US" sz="2000" kern="1200" dirty="0">
              <a:latin typeface="+mn-lt"/>
              <a:ea typeface="+mn-ea"/>
              <a:cs typeface="+mn-cs"/>
            </a:endParaRPr>
          </a:p>
          <a:p>
            <a:pPr marL="0" indent="0">
              <a:lnSpc>
                <a:spcPct val="100000"/>
              </a:lnSpc>
            </a:pPr>
            <a:endParaRPr lang="en-US" sz="2000" dirty="0"/>
          </a:p>
          <a:p>
            <a:pPr marL="0" indent="0">
              <a:lnSpc>
                <a:spcPct val="100000"/>
              </a:lnSpc>
            </a:pPr>
            <a:endParaRPr lang="en-US" sz="2000" kern="1200" dirty="0">
              <a:latin typeface="+mn-lt"/>
              <a:ea typeface="+mn-ea"/>
              <a:cs typeface="+mn-cs"/>
            </a:endParaRPr>
          </a:p>
          <a:p>
            <a:pPr marL="0" indent="0">
              <a:lnSpc>
                <a:spcPct val="100000"/>
              </a:lnSpc>
            </a:pPr>
            <a:r>
              <a:rPr lang="en-US" sz="2000" kern="1200" dirty="0">
                <a:latin typeface="+mn-lt"/>
                <a:ea typeface="+mn-ea"/>
                <a:cs typeface="+mn-cs"/>
              </a:rPr>
              <a:t>Katie MacVittie	</a:t>
            </a:r>
          </a:p>
          <a:p>
            <a:pPr marL="0" indent="0">
              <a:lnSpc>
                <a:spcPct val="100000"/>
              </a:lnSpc>
            </a:pPr>
            <a:r>
              <a:rPr lang="en-US" sz="2000" kern="1200" dirty="0">
                <a:latin typeface="+mn-lt"/>
                <a:ea typeface="+mn-ea"/>
                <a:cs typeface="+mn-cs"/>
              </a:rPr>
              <a:t>Katie.macvittie@aol.com</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39</a:t>
            </a:fld>
            <a:endParaRPr lang="en-US">
              <a:solidFill>
                <a:schemeClr val="tx1">
                  <a:alpha val="80000"/>
                </a:schemeClr>
              </a:solidFill>
            </a:endParaRPr>
          </a:p>
        </p:txBody>
      </p:sp>
      <p:sp>
        <p:nvSpPr>
          <p:cNvPr id="2" name="TextBox 1">
            <a:extLst>
              <a:ext uri="{FF2B5EF4-FFF2-40B4-BE49-F238E27FC236}">
                <a16:creationId xmlns:a16="http://schemas.microsoft.com/office/drawing/2014/main" id="{AFAE3419-278A-47ED-6A6A-7AE02A10C013}"/>
              </a:ext>
            </a:extLst>
          </p:cNvPr>
          <p:cNvSpPr txBox="1"/>
          <p:nvPr/>
        </p:nvSpPr>
        <p:spPr>
          <a:xfrm>
            <a:off x="810730" y="1001222"/>
            <a:ext cx="9584833" cy="2585323"/>
          </a:xfrm>
          <a:prstGeom prst="rect">
            <a:avLst/>
          </a:prstGeom>
          <a:noFill/>
        </p:spPr>
        <p:txBody>
          <a:bodyPr wrap="square" rtlCol="0">
            <a:spAutoFit/>
          </a:bodyPr>
          <a:lstStyle/>
          <a:p>
            <a:r>
              <a:rPr lang="en-US" sz="7200" dirty="0"/>
              <a:t>Questions, comments, thoughts? </a:t>
            </a:r>
          </a:p>
          <a:p>
            <a:endParaRPr lang="en-US" dirty="0"/>
          </a:p>
        </p:txBody>
      </p:sp>
    </p:spTree>
    <p:extLst>
      <p:ext uri="{BB962C8B-B14F-4D97-AF65-F5344CB8AC3E}">
        <p14:creationId xmlns:p14="http://schemas.microsoft.com/office/powerpoint/2010/main" val="324779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Education</a:t>
            </a: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10"/>
            <a:ext cx="5437187" cy="2265216"/>
          </a:xfrm>
        </p:spPr>
        <p:txBody>
          <a:bodyPr vert="horz" wrap="square" lIns="0" tIns="0" rIns="0" bIns="0" rtlCol="0">
            <a:normAutofit/>
          </a:bodyPr>
          <a:lstStyle/>
          <a:p>
            <a:pPr marL="0" indent="0">
              <a:lnSpc>
                <a:spcPct val="100000"/>
              </a:lnSpc>
              <a:buNone/>
            </a:pPr>
            <a:endParaRPr lang="en-US" dirty="0"/>
          </a:p>
          <a:p>
            <a:pPr marL="0" indent="0">
              <a:lnSpc>
                <a:spcPct val="100000"/>
              </a:lnSpc>
              <a:buNone/>
            </a:pPr>
            <a:endParaRPr lang="en-US" kern="1200" dirty="0">
              <a:latin typeface="+mn-lt"/>
              <a:ea typeface="+mn-ea"/>
              <a:cs typeface="+mn-cs"/>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4</a:t>
            </a:fld>
            <a:endParaRPr lang="en-US"/>
          </a:p>
        </p:txBody>
      </p:sp>
    </p:spTree>
    <p:extLst>
      <p:ext uri="{BB962C8B-B14F-4D97-AF65-F5344CB8AC3E}">
        <p14:creationId xmlns:p14="http://schemas.microsoft.com/office/powerpoint/2010/main" val="5600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p:txBody>
          <a:bodyPr/>
          <a:lstStyle/>
          <a:p>
            <a:r>
              <a:rPr lang="en-US" dirty="0"/>
              <a:t>Pros  </a:t>
            </a:r>
          </a:p>
        </p:txBody>
      </p:sp>
      <p:sp>
        <p:nvSpPr>
          <p:cNvPr id="12" name="Content Placeholder 11">
            <a:extLst>
              <a:ext uri="{FF2B5EF4-FFF2-40B4-BE49-F238E27FC236}">
                <a16:creationId xmlns:a16="http://schemas.microsoft.com/office/drawing/2014/main" id="{5F7E05F3-2086-2624-0700-BD0AC772DD5F}"/>
              </a:ext>
            </a:extLst>
          </p:cNvPr>
          <p:cNvSpPr>
            <a:spLocks noGrp="1"/>
          </p:cNvSpPr>
          <p:nvPr>
            <p:ph sz="half" idx="1"/>
          </p:nvPr>
        </p:nvSpPr>
        <p:spPr/>
        <p:txBody>
          <a:bodyPr/>
          <a:lstStyle/>
          <a:p>
            <a:pPr>
              <a:buFont typeface="Wingdings" panose="05000000000000000000" pitchFamily="2" charset="2"/>
              <a:buChar char="§"/>
            </a:pPr>
            <a:r>
              <a:rPr lang="en-US" sz="1800" dirty="0"/>
              <a:t>Stable (work, pay, SL, AL, benefits, schedule)</a:t>
            </a:r>
          </a:p>
          <a:p>
            <a:pPr>
              <a:buFont typeface="Wingdings" panose="05000000000000000000" pitchFamily="2" charset="2"/>
              <a:buChar char="§"/>
            </a:pPr>
            <a:r>
              <a:rPr lang="en-US" sz="1800" dirty="0"/>
              <a:t>Extended holidays</a:t>
            </a:r>
          </a:p>
          <a:p>
            <a:pPr>
              <a:buFont typeface="Wingdings" panose="05000000000000000000" pitchFamily="2" charset="2"/>
              <a:buChar char="§"/>
            </a:pPr>
            <a:r>
              <a:rPr lang="en-US" sz="1800" dirty="0"/>
              <a:t>Other work options during summer/holidays</a:t>
            </a:r>
          </a:p>
          <a:p>
            <a:pPr>
              <a:buFont typeface="Wingdings" panose="05000000000000000000" pitchFamily="2" charset="2"/>
              <a:buChar char="§"/>
            </a:pPr>
            <a:r>
              <a:rPr lang="en-US" sz="1800" dirty="0"/>
              <a:t>Benefits or Pay (district vs. staffing agency)</a:t>
            </a:r>
          </a:p>
          <a:p>
            <a:pPr>
              <a:buFont typeface="Wingdings" panose="05000000000000000000" pitchFamily="2" charset="2"/>
              <a:buChar char="§"/>
            </a:pPr>
            <a:r>
              <a:rPr lang="en-US" sz="1800" dirty="0"/>
              <a:t>Deaf Ed programs/teams</a:t>
            </a:r>
          </a:p>
          <a:p>
            <a:pPr>
              <a:buFont typeface="Wingdings" panose="05000000000000000000" pitchFamily="2" charset="2"/>
              <a:buChar char="§"/>
            </a:pPr>
            <a:endParaRPr lang="en-US" sz="1800" dirty="0"/>
          </a:p>
        </p:txBody>
      </p:sp>
      <p:sp>
        <p:nvSpPr>
          <p:cNvPr id="10" name="Content Placeholder 9">
            <a:extLst>
              <a:ext uri="{FF2B5EF4-FFF2-40B4-BE49-F238E27FC236}">
                <a16:creationId xmlns:a16="http://schemas.microsoft.com/office/drawing/2014/main" id="{9A273F71-867F-84E2-5861-532536A6CA21}"/>
              </a:ext>
            </a:extLst>
          </p:cNvPr>
          <p:cNvSpPr>
            <a:spLocks noGrp="1"/>
          </p:cNvSpPr>
          <p:nvPr>
            <p:ph sz="half" idx="2"/>
          </p:nvPr>
        </p:nvSpPr>
        <p:spPr/>
        <p:txBody>
          <a:bodyPr/>
          <a:lstStyle/>
          <a:p>
            <a:pPr>
              <a:buFont typeface="Wingdings" panose="05000000000000000000" pitchFamily="2" charset="2"/>
              <a:buChar char="§"/>
            </a:pPr>
            <a:r>
              <a:rPr lang="en-US" sz="1800" dirty="0"/>
              <a:t>District support</a:t>
            </a:r>
          </a:p>
          <a:p>
            <a:pPr>
              <a:buFont typeface="Wingdings" panose="05000000000000000000" pitchFamily="2" charset="2"/>
              <a:buChar char="§"/>
            </a:pPr>
            <a:r>
              <a:rPr lang="en-US" sz="1800" dirty="0"/>
              <a:t>IEP team</a:t>
            </a:r>
          </a:p>
          <a:p>
            <a:pPr>
              <a:buFont typeface="Wingdings" panose="05000000000000000000" pitchFamily="2" charset="2"/>
              <a:buChar char="§"/>
            </a:pPr>
            <a:r>
              <a:rPr lang="en-US" sz="1800" dirty="0"/>
              <a:t>Repetition</a:t>
            </a:r>
          </a:p>
          <a:p>
            <a:pPr>
              <a:buFont typeface="Wingdings" panose="05000000000000000000" pitchFamily="2" charset="2"/>
              <a:buChar char="§"/>
            </a:pPr>
            <a:r>
              <a:rPr lang="en-US" sz="1800" dirty="0"/>
              <a:t>Learning/Education</a:t>
            </a:r>
          </a:p>
          <a:p>
            <a:pPr>
              <a:buFont typeface="Wingdings" panose="05000000000000000000" pitchFamily="2" charset="2"/>
              <a:buChar char="§"/>
            </a:pPr>
            <a:endParaRPr lang="en-US" sz="1800" dirty="0"/>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p:txBody>
          <a:bodyPr/>
          <a:lstStyle/>
          <a:p>
            <a:fld id="{DBA1B0FB-D917-4C8C-928F-313BD683BF39}" type="slidenum">
              <a:rPr lang="en-US" smtClean="0"/>
              <a:pPr/>
              <a:t>5</a:t>
            </a:fld>
            <a:endParaRPr lang="en-US"/>
          </a:p>
        </p:txBody>
      </p:sp>
    </p:spTree>
    <p:extLst>
      <p:ext uri="{BB962C8B-B14F-4D97-AF65-F5344CB8AC3E}">
        <p14:creationId xmlns:p14="http://schemas.microsoft.com/office/powerpoint/2010/main" val="374028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2F99-1FF6-78E0-0A1D-944DF9B885F4}"/>
              </a:ext>
            </a:extLst>
          </p:cNvPr>
          <p:cNvSpPr>
            <a:spLocks noGrp="1"/>
          </p:cNvSpPr>
          <p:nvPr>
            <p:ph type="title"/>
          </p:nvPr>
        </p:nvSpPr>
        <p:spPr/>
        <p:txBody>
          <a:bodyPr/>
          <a:lstStyle/>
          <a:p>
            <a:r>
              <a:rPr lang="en-US" dirty="0"/>
              <a:t>Cons</a:t>
            </a:r>
          </a:p>
        </p:txBody>
      </p:sp>
      <p:sp>
        <p:nvSpPr>
          <p:cNvPr id="3" name="Content Placeholder 2">
            <a:extLst>
              <a:ext uri="{FF2B5EF4-FFF2-40B4-BE49-F238E27FC236}">
                <a16:creationId xmlns:a16="http://schemas.microsoft.com/office/drawing/2014/main" id="{A7C1F5F2-DE33-0C7F-0A1C-5A352DCDB47D}"/>
              </a:ext>
            </a:extLst>
          </p:cNvPr>
          <p:cNvSpPr>
            <a:spLocks noGrp="1"/>
          </p:cNvSpPr>
          <p:nvPr>
            <p:ph sz="half" idx="1"/>
          </p:nvPr>
        </p:nvSpPr>
        <p:spPr/>
        <p:txBody>
          <a:bodyPr/>
          <a:lstStyle/>
          <a:p>
            <a:pPr>
              <a:buFont typeface="Wingdings" panose="05000000000000000000" pitchFamily="2" charset="2"/>
              <a:buChar char="§"/>
            </a:pPr>
            <a:r>
              <a:rPr lang="en-US" sz="2000" dirty="0"/>
              <a:t>Lower pay (District says benefits/ Dept of Ed)</a:t>
            </a:r>
          </a:p>
          <a:p>
            <a:pPr>
              <a:buFont typeface="Wingdings" panose="05000000000000000000" pitchFamily="2" charset="2"/>
              <a:buChar char="§"/>
            </a:pPr>
            <a:r>
              <a:rPr lang="en-US" sz="2000" dirty="0"/>
              <a:t>Solo role/ no team</a:t>
            </a:r>
          </a:p>
          <a:p>
            <a:pPr>
              <a:buFont typeface="Wingdings" panose="05000000000000000000" pitchFamily="2" charset="2"/>
              <a:buChar char="§"/>
            </a:pPr>
            <a:r>
              <a:rPr lang="en-US" sz="2000" dirty="0"/>
              <a:t>Lack of district support/knowledge</a:t>
            </a:r>
          </a:p>
          <a:p>
            <a:pPr>
              <a:buFont typeface="Wingdings" panose="05000000000000000000" pitchFamily="2" charset="2"/>
              <a:buChar char="§"/>
            </a:pPr>
            <a:r>
              <a:rPr lang="en-US" sz="2000" dirty="0"/>
              <a:t>Repetition </a:t>
            </a:r>
          </a:p>
          <a:p>
            <a:pPr>
              <a:buFont typeface="Wingdings" panose="05000000000000000000" pitchFamily="2" charset="2"/>
              <a:buChar char="§"/>
            </a:pPr>
            <a:r>
              <a:rPr lang="en-US" sz="2000" dirty="0"/>
              <a:t>Not always on IEP team</a:t>
            </a:r>
          </a:p>
          <a:p>
            <a:pPr>
              <a:buFont typeface="Wingdings" panose="05000000000000000000" pitchFamily="2" charset="2"/>
              <a:buChar char="§"/>
            </a:pPr>
            <a:r>
              <a:rPr lang="en-US" sz="2000" dirty="0"/>
              <a:t>Guilt for taking days</a:t>
            </a:r>
          </a:p>
          <a:p>
            <a:endParaRPr lang="en-US" dirty="0"/>
          </a:p>
        </p:txBody>
      </p:sp>
      <p:sp>
        <p:nvSpPr>
          <p:cNvPr id="4" name="Content Placeholder 3">
            <a:extLst>
              <a:ext uri="{FF2B5EF4-FFF2-40B4-BE49-F238E27FC236}">
                <a16:creationId xmlns:a16="http://schemas.microsoft.com/office/drawing/2014/main" id="{35C88D1D-B058-1520-3430-6448B79669ED}"/>
              </a:ext>
            </a:extLst>
          </p:cNvPr>
          <p:cNvSpPr>
            <a:spLocks noGrp="1"/>
          </p:cNvSpPr>
          <p:nvPr>
            <p:ph sz="half" idx="2"/>
          </p:nvPr>
        </p:nvSpPr>
        <p:spPr/>
        <p:txBody>
          <a:bodyPr/>
          <a:lstStyle/>
          <a:p>
            <a:r>
              <a:rPr lang="en-US" dirty="0"/>
              <a:t>Lack of subs</a:t>
            </a:r>
            <a:endParaRPr lang="en-US" sz="2000" dirty="0"/>
          </a:p>
          <a:p>
            <a:r>
              <a:rPr lang="en-US" dirty="0"/>
              <a:t>Lack of understanding</a:t>
            </a:r>
          </a:p>
          <a:p>
            <a:r>
              <a:rPr lang="en-US" dirty="0"/>
              <a:t>SO MUCH educating adults, repeatedly</a:t>
            </a:r>
          </a:p>
          <a:p>
            <a:r>
              <a:rPr lang="en-US" dirty="0"/>
              <a:t>Too heavy to be all things (interpreter, educator, advocate, baby-sitter, expert, language model, </a:t>
            </a:r>
            <a:r>
              <a:rPr lang="en-US" dirty="0" err="1"/>
              <a:t>etc</a:t>
            </a:r>
            <a:r>
              <a:rPr lang="en-US" dirty="0"/>
              <a:t>)</a:t>
            </a:r>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D7CDBE7A-AEB3-1331-96E2-A343C7D642C8}"/>
              </a:ext>
            </a:extLst>
          </p:cNvPr>
          <p:cNvSpPr>
            <a:spLocks noGrp="1"/>
          </p:cNvSpPr>
          <p:nvPr>
            <p:ph type="sldNum" sz="quarter" idx="12"/>
          </p:nvPr>
        </p:nvSpPr>
        <p:spPr/>
        <p:txBody>
          <a:bodyPr/>
          <a:lstStyle/>
          <a:p>
            <a:fld id="{DBA1B0FB-D917-4C8C-928F-313BD683BF39}" type="slidenum">
              <a:rPr lang="en-US" smtClean="0"/>
              <a:t>6</a:t>
            </a:fld>
            <a:endParaRPr lang="en-US"/>
          </a:p>
        </p:txBody>
      </p:sp>
    </p:spTree>
    <p:extLst>
      <p:ext uri="{BB962C8B-B14F-4D97-AF65-F5344CB8AC3E}">
        <p14:creationId xmlns:p14="http://schemas.microsoft.com/office/powerpoint/2010/main" val="304064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2" name="Freeform: Shape 6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Oval 6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Freeform: Shape 6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67" name="Rectangle 6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3AF70EC-1702-015B-694E-E25AACFF4440}"/>
              </a:ext>
            </a:extLst>
          </p:cNvPr>
          <p:cNvSpPr>
            <a:spLocks noGrp="1"/>
          </p:cNvSpPr>
          <p:nvPr>
            <p:ph type="title"/>
          </p:nvPr>
        </p:nvSpPr>
        <p:spPr>
          <a:xfrm>
            <a:off x="3359149" y="1520825"/>
            <a:ext cx="8281987" cy="1333057"/>
          </a:xfrm>
        </p:spPr>
        <p:txBody>
          <a:bodyPr vert="horz" wrap="square" lIns="0" tIns="0" rIns="0" bIns="0" rtlCol="0" anchor="t" anchorCtr="0">
            <a:normAutofit/>
          </a:bodyPr>
          <a:lstStyle/>
          <a:p>
            <a:pPr>
              <a:lnSpc>
                <a:spcPct val="100000"/>
              </a:lnSpc>
            </a:pPr>
            <a:r>
              <a:rPr lang="en-US" sz="4800"/>
              <a:t>Specific self care</a:t>
            </a:r>
          </a:p>
        </p:txBody>
      </p:sp>
      <p:sp>
        <p:nvSpPr>
          <p:cNvPr id="58" name="Freeform: Shape 68">
            <a:extLst>
              <a:ext uri="{FF2B5EF4-FFF2-40B4-BE49-F238E27FC236}">
                <a16:creationId xmlns:a16="http://schemas.microsoft.com/office/drawing/2014/main" id="{6D438371-A37F-43CB-8166-3E9115593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274870" y="-114297"/>
            <a:ext cx="1853969" cy="926985"/>
          </a:xfrm>
          <a:custGeom>
            <a:avLst/>
            <a:gdLst>
              <a:gd name="connsiteX0" fmla="*/ 958943 w 1853969"/>
              <a:gd name="connsiteY0" fmla="*/ 1614 h 926985"/>
              <a:gd name="connsiteX1" fmla="*/ 1852355 w 1853969"/>
              <a:gd name="connsiteY1" fmla="*/ 895026 h 926985"/>
              <a:gd name="connsiteX2" fmla="*/ 1853969 w 1853969"/>
              <a:gd name="connsiteY2" fmla="*/ 926985 h 926985"/>
              <a:gd name="connsiteX3" fmla="*/ 1390476 w 1853969"/>
              <a:gd name="connsiteY3" fmla="*/ 926985 h 926985"/>
              <a:gd name="connsiteX4" fmla="*/ 926984 w 1853969"/>
              <a:gd name="connsiteY4" fmla="*/ 463493 h 926985"/>
              <a:gd name="connsiteX5" fmla="*/ 463493 w 1853969"/>
              <a:gd name="connsiteY5" fmla="*/ 926985 h 926985"/>
              <a:gd name="connsiteX6" fmla="*/ 0 w 1853969"/>
              <a:gd name="connsiteY6" fmla="*/ 926985 h 926985"/>
              <a:gd name="connsiteX7" fmla="*/ 926985 w 1853969"/>
              <a:gd name="connsiteY7" fmla="*/ 0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69" h="926985">
                <a:moveTo>
                  <a:pt x="958943" y="1614"/>
                </a:moveTo>
                <a:lnTo>
                  <a:pt x="1852355" y="895026"/>
                </a:lnTo>
                <a:lnTo>
                  <a:pt x="1853969" y="926985"/>
                </a:lnTo>
                <a:lnTo>
                  <a:pt x="1390476" y="926985"/>
                </a:lnTo>
                <a:cubicBezTo>
                  <a:pt x="1390476" y="671005"/>
                  <a:pt x="1182964" y="463493"/>
                  <a:pt x="926984" y="463493"/>
                </a:cubicBezTo>
                <a:cubicBezTo>
                  <a:pt x="671005" y="463493"/>
                  <a:pt x="463493" y="671005"/>
                  <a:pt x="463493" y="926985"/>
                </a:cubicBezTo>
                <a:lnTo>
                  <a:pt x="0" y="926985"/>
                </a:lnTo>
                <a:cubicBezTo>
                  <a:pt x="0" y="415026"/>
                  <a:pt x="415025" y="0"/>
                  <a:pt x="926985"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71" name="Oval 70">
            <a:extLst>
              <a:ext uri="{FF2B5EF4-FFF2-40B4-BE49-F238E27FC236}">
                <a16:creationId xmlns:a16="http://schemas.microsoft.com/office/drawing/2014/main" id="{2AE18936-8FC4-4357-B2D0-AEEAFF4D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68027" y="-45404"/>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72">
            <a:extLst>
              <a:ext uri="{FF2B5EF4-FFF2-40B4-BE49-F238E27FC236}">
                <a16:creationId xmlns:a16="http://schemas.microsoft.com/office/drawing/2014/main" id="{3CF94A42-720D-4B81-8D24-E4A974DE0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87001" y="93562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reeform: Shape 74">
            <a:extLst>
              <a:ext uri="{FF2B5EF4-FFF2-40B4-BE49-F238E27FC236}">
                <a16:creationId xmlns:a16="http://schemas.microsoft.com/office/drawing/2014/main" id="{E15EB72A-E1B0-4CE0-BB0D-BEFCDF8EF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15857" y="-131277"/>
            <a:ext cx="1853969" cy="1042921"/>
          </a:xfrm>
          <a:custGeom>
            <a:avLst/>
            <a:gdLst>
              <a:gd name="connsiteX0" fmla="*/ 959154 w 1853969"/>
              <a:gd name="connsiteY0" fmla="*/ 1828 h 1042921"/>
              <a:gd name="connsiteX1" fmla="*/ 1842210 w 1853969"/>
              <a:gd name="connsiteY1" fmla="*/ 884883 h 1042921"/>
              <a:gd name="connsiteX2" fmla="*/ 1849183 w 1853969"/>
              <a:gd name="connsiteY2" fmla="*/ 936288 h 1042921"/>
              <a:gd name="connsiteX3" fmla="*/ 1853969 w 1853969"/>
              <a:gd name="connsiteY3" fmla="*/ 1042921 h 1042921"/>
              <a:gd name="connsiteX4" fmla="*/ 1390476 w 1853969"/>
              <a:gd name="connsiteY4" fmla="*/ 1042921 h 1042921"/>
              <a:gd name="connsiteX5" fmla="*/ 926984 w 1853969"/>
              <a:gd name="connsiteY5" fmla="*/ 521461 h 1042921"/>
              <a:gd name="connsiteX6" fmla="*/ 463493 w 1853969"/>
              <a:gd name="connsiteY6" fmla="*/ 1042921 h 1042921"/>
              <a:gd name="connsiteX7" fmla="*/ 0 w 1853969"/>
              <a:gd name="connsiteY7" fmla="*/ 1042921 h 1042921"/>
              <a:gd name="connsiteX8" fmla="*/ 926985 w 1853969"/>
              <a:gd name="connsiteY8" fmla="*/ 0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69" h="1042921">
                <a:moveTo>
                  <a:pt x="959154" y="1828"/>
                </a:moveTo>
                <a:lnTo>
                  <a:pt x="1842210" y="884883"/>
                </a:lnTo>
                <a:lnTo>
                  <a:pt x="1849183" y="936288"/>
                </a:lnTo>
                <a:cubicBezTo>
                  <a:pt x="1852348" y="971348"/>
                  <a:pt x="1853969" y="1006922"/>
                  <a:pt x="1853969" y="1042921"/>
                </a:cubicBezTo>
                <a:lnTo>
                  <a:pt x="1390476" y="1042921"/>
                </a:lnTo>
                <a:cubicBezTo>
                  <a:pt x="1390476" y="754927"/>
                  <a:pt x="1182964" y="521461"/>
                  <a:pt x="926984" y="521461"/>
                </a:cubicBezTo>
                <a:cubicBezTo>
                  <a:pt x="671005" y="521461"/>
                  <a:pt x="463493" y="754927"/>
                  <a:pt x="463493" y="1042921"/>
                </a:cubicBezTo>
                <a:lnTo>
                  <a:pt x="0" y="1042921"/>
                </a:lnTo>
                <a:cubicBezTo>
                  <a:pt x="0" y="466932"/>
                  <a:pt x="415025" y="0"/>
                  <a:pt x="926985" y="0"/>
                </a:cubicBezTo>
                <a:close/>
              </a:path>
            </a:pathLst>
          </a:custGeom>
          <a:solidFill>
            <a:schemeClr val="bg2">
              <a:lumMod val="50000"/>
              <a:lumOff val="50000"/>
              <a:alpha val="2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77" name="Oval 76">
            <a:extLst>
              <a:ext uri="{FF2B5EF4-FFF2-40B4-BE49-F238E27FC236}">
                <a16:creationId xmlns:a16="http://schemas.microsoft.com/office/drawing/2014/main" id="{88D9FE19-3EE9-41F7-8054-F2C86DBEB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908" y="472902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Content Placeholder 11">
            <a:extLst>
              <a:ext uri="{FF2B5EF4-FFF2-40B4-BE49-F238E27FC236}">
                <a16:creationId xmlns:a16="http://schemas.microsoft.com/office/drawing/2014/main" id="{53907C0B-4E4E-6F11-D33B-8541B81C904A}"/>
              </a:ext>
            </a:extLst>
          </p:cNvPr>
          <p:cNvSpPr>
            <a:spLocks noGrp="1"/>
          </p:cNvSpPr>
          <p:nvPr>
            <p:ph sz="quarter" idx="15"/>
          </p:nvPr>
        </p:nvSpPr>
        <p:spPr>
          <a:xfrm>
            <a:off x="3377566" y="3052367"/>
            <a:ext cx="5418772" cy="3040458"/>
          </a:xfrm>
        </p:spPr>
        <p:txBody>
          <a:bodyPr vert="horz" wrap="square" lIns="0" tIns="0" rIns="0" bIns="0" rtlCol="0" anchor="t">
            <a:normAutofit/>
          </a:bodyPr>
          <a:lstStyle/>
          <a:p>
            <a:pPr>
              <a:lnSpc>
                <a:spcPct val="100000"/>
              </a:lnSpc>
              <a:buFont typeface="Arial" panose="020B0604020202020204" pitchFamily="34" charset="0"/>
              <a:buChar char="•"/>
            </a:pPr>
            <a:r>
              <a:rPr lang="en-US" sz="1600" dirty="0"/>
              <a:t>Naps at lunch</a:t>
            </a:r>
          </a:p>
          <a:p>
            <a:pPr>
              <a:lnSpc>
                <a:spcPct val="100000"/>
              </a:lnSpc>
              <a:buFont typeface="Arial" panose="020B0604020202020204" pitchFamily="34" charset="0"/>
              <a:buChar char="•"/>
            </a:pPr>
            <a:r>
              <a:rPr lang="en-US" sz="1600" dirty="0"/>
              <a:t>An “office” space</a:t>
            </a:r>
          </a:p>
          <a:p>
            <a:pPr>
              <a:lnSpc>
                <a:spcPct val="100000"/>
              </a:lnSpc>
              <a:buFont typeface="Arial" panose="020B0604020202020204" pitchFamily="34" charset="0"/>
              <a:buChar char="•"/>
            </a:pPr>
            <a:r>
              <a:rPr lang="en-US" sz="1600" dirty="0"/>
              <a:t>Lunch with teachers, sometimes</a:t>
            </a:r>
          </a:p>
          <a:p>
            <a:pPr>
              <a:lnSpc>
                <a:spcPct val="100000"/>
              </a:lnSpc>
              <a:buFont typeface="Arial" panose="020B0604020202020204" pitchFamily="34" charset="0"/>
              <a:buChar char="•"/>
            </a:pPr>
            <a:r>
              <a:rPr lang="en-US" sz="1600" dirty="0"/>
              <a:t>Mental health days</a:t>
            </a:r>
          </a:p>
          <a:p>
            <a:pPr>
              <a:lnSpc>
                <a:spcPct val="100000"/>
              </a:lnSpc>
              <a:buFont typeface="Arial" panose="020B0604020202020204" pitchFamily="34" charset="0"/>
              <a:buChar char="•"/>
            </a:pPr>
            <a:r>
              <a:rPr lang="en-US" sz="1600" dirty="0"/>
              <a:t>Listened to myself (“it depends”)</a:t>
            </a:r>
          </a:p>
          <a:p>
            <a:pPr>
              <a:lnSpc>
                <a:spcPct val="100000"/>
              </a:lnSpc>
              <a:buFont typeface="Arial" panose="020B0604020202020204" pitchFamily="34" charset="0"/>
              <a:buChar char="•"/>
            </a:pPr>
            <a:endParaRPr lang="en-US" sz="1600" dirty="0"/>
          </a:p>
        </p:txBody>
      </p:sp>
      <p:grpSp>
        <p:nvGrpSpPr>
          <p:cNvPr id="79" name="Group 78">
            <a:extLst>
              <a:ext uri="{FF2B5EF4-FFF2-40B4-BE49-F238E27FC236}">
                <a16:creationId xmlns:a16="http://schemas.microsoft.com/office/drawing/2014/main" id="{1D7EF0A0-9237-4001-884B-9E0F5ECE4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62595" y="3429000"/>
            <a:ext cx="2679292" cy="2525894"/>
            <a:chOff x="9469123" y="4029759"/>
            <a:chExt cx="2679292" cy="2525894"/>
          </a:xfrm>
        </p:grpSpPr>
        <p:sp>
          <p:nvSpPr>
            <p:cNvPr id="80" name="Freeform: Shape 79">
              <a:extLst>
                <a:ext uri="{FF2B5EF4-FFF2-40B4-BE49-F238E27FC236}">
                  <a16:creationId xmlns:a16="http://schemas.microsoft.com/office/drawing/2014/main" id="{149490B2-2AF9-4660-9B40-248A345D9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9988415" y="4029759"/>
              <a:ext cx="2160000" cy="252589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508000" dist="203200" dir="73200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a:extLst>
                <a:ext uri="{FF2B5EF4-FFF2-40B4-BE49-F238E27FC236}">
                  <a16:creationId xmlns:a16="http://schemas.microsoft.com/office/drawing/2014/main" id="{0364A160-6ADA-4260-92B9-9BD8B6681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009123" y="3693413"/>
              <a:ext cx="1080000" cy="216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Slide Number Placeholder 6">
            <a:extLst>
              <a:ext uri="{FF2B5EF4-FFF2-40B4-BE49-F238E27FC236}">
                <a16:creationId xmlns:a16="http://schemas.microsoft.com/office/drawing/2014/main" id="{85BD3EDD-11F4-F9E0-527D-A8616073B20D}"/>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7</a:t>
            </a:fld>
            <a:endParaRPr lang="en-US">
              <a:solidFill>
                <a:schemeClr val="tx1">
                  <a:alpha val="80000"/>
                </a:schemeClr>
              </a:solidFill>
            </a:endParaRPr>
          </a:p>
        </p:txBody>
      </p:sp>
    </p:spTree>
    <p:extLst>
      <p:ext uri="{BB962C8B-B14F-4D97-AF65-F5344CB8AC3E}">
        <p14:creationId xmlns:p14="http://schemas.microsoft.com/office/powerpoint/2010/main" val="346095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B758-B037-47AA-0E0D-123C29FD2B99}"/>
              </a:ext>
            </a:extLst>
          </p:cNvPr>
          <p:cNvSpPr>
            <a:spLocks noGrp="1"/>
          </p:cNvSpPr>
          <p:nvPr>
            <p:ph type="title"/>
          </p:nvPr>
        </p:nvSpPr>
        <p:spPr/>
        <p:txBody>
          <a:bodyPr/>
          <a:lstStyle/>
          <a:p>
            <a:r>
              <a:rPr lang="en-US" dirty="0"/>
              <a:t>Situations</a:t>
            </a:r>
          </a:p>
        </p:txBody>
      </p:sp>
      <p:pic>
        <p:nvPicPr>
          <p:cNvPr id="18" name="Picture Placeholder 17">
            <a:extLst>
              <a:ext uri="{FF2B5EF4-FFF2-40B4-BE49-F238E27FC236}">
                <a16:creationId xmlns:a16="http://schemas.microsoft.com/office/drawing/2014/main" id="{D7E10156-6FE5-8C76-2202-77FD40CCA015}"/>
              </a:ext>
            </a:extLst>
          </p:cNvPr>
          <p:cNvPicPr>
            <a:picLocks noGrp="1" noChangeAspect="1"/>
          </p:cNvPicPr>
          <p:nvPr>
            <p:ph type="pic" sz="quarter" idx="13"/>
          </p:nvPr>
        </p:nvPicPr>
        <p:blipFill rotWithShape="1">
          <a:blip r:embed="rId2"/>
          <a:srcRect t="22633" b="22633"/>
          <a:stretch/>
        </p:blipFill>
        <p:spPr>
          <a:prstGeom prst="rect">
            <a:avLst/>
          </a:prstGeom>
        </p:spPr>
      </p:pic>
      <p:sp>
        <p:nvSpPr>
          <p:cNvPr id="8" name="Text Placeholder 7">
            <a:extLst>
              <a:ext uri="{FF2B5EF4-FFF2-40B4-BE49-F238E27FC236}">
                <a16:creationId xmlns:a16="http://schemas.microsoft.com/office/drawing/2014/main" id="{F17F483F-47F1-05B0-FEE8-683F609C3AFE}"/>
              </a:ext>
            </a:extLst>
          </p:cNvPr>
          <p:cNvSpPr>
            <a:spLocks noGrp="1"/>
          </p:cNvSpPr>
          <p:nvPr>
            <p:ph sz="quarter" idx="15"/>
          </p:nvPr>
        </p:nvSpPr>
        <p:spPr>
          <a:xfrm>
            <a:off x="5588983" y="4507771"/>
            <a:ext cx="6221412" cy="1563688"/>
          </a:xfrm>
        </p:spPr>
        <p:txBody>
          <a:bodyPr/>
          <a:lstStyle/>
          <a:p>
            <a:pPr marL="342900" indent="-342900">
              <a:buFont typeface="Arial" panose="020B0604020202020204" pitchFamily="34" charset="0"/>
              <a:buChar char="•"/>
            </a:pPr>
            <a:r>
              <a:rPr lang="en-US" dirty="0"/>
              <a:t> Used as an aide/assistant, pay confusion about certified/classified, SO MUCH education about Deaf everything, you’re an island sometimes</a:t>
            </a:r>
          </a:p>
          <a:p>
            <a:pPr marL="342900" indent="-342900">
              <a:buFont typeface="Arial" panose="020B0604020202020204" pitchFamily="34" charset="0"/>
              <a:buChar char="•"/>
            </a:pPr>
            <a:endParaRPr lang="en-US" dirty="0"/>
          </a:p>
        </p:txBody>
      </p:sp>
      <p:sp>
        <p:nvSpPr>
          <p:cNvPr id="7" name="Slide Number Placeholder 6">
            <a:extLst>
              <a:ext uri="{FF2B5EF4-FFF2-40B4-BE49-F238E27FC236}">
                <a16:creationId xmlns:a16="http://schemas.microsoft.com/office/drawing/2014/main" id="{696EBB99-462A-9B9E-E3B8-0D47C99BD055}"/>
              </a:ext>
            </a:extLst>
          </p:cNvPr>
          <p:cNvSpPr>
            <a:spLocks noGrp="1"/>
          </p:cNvSpPr>
          <p:nvPr>
            <p:ph type="sldNum" sz="quarter" idx="12"/>
          </p:nvPr>
        </p:nvSpPr>
        <p:spPr/>
        <p:txBody>
          <a:bodyPr/>
          <a:lstStyle/>
          <a:p>
            <a:fld id="{DBA1B0FB-D917-4C8C-928F-313BD683BF39}" type="slidenum">
              <a:rPr lang="en-US" smtClean="0"/>
              <a:t>8</a:t>
            </a:fld>
            <a:endParaRPr lang="en-US"/>
          </a:p>
        </p:txBody>
      </p:sp>
    </p:spTree>
    <p:extLst>
      <p:ext uri="{BB962C8B-B14F-4D97-AF65-F5344CB8AC3E}">
        <p14:creationId xmlns:p14="http://schemas.microsoft.com/office/powerpoint/2010/main" val="27701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693B9C35-C696-C25D-AE55-BCF766BC84FC}"/>
              </a:ext>
            </a:extLst>
          </p:cNvPr>
          <p:cNvPicPr>
            <a:picLocks noGrp="1" noChangeAspect="1"/>
          </p:cNvPicPr>
          <p:nvPr>
            <p:ph type="pic" sz="quarter" idx="13"/>
          </p:nvPr>
        </p:nvPicPr>
        <p:blipFill>
          <a:blip r:embed="rId2"/>
          <a:srcRect t="410" b="410"/>
          <a:stretch>
            <a:fillRect/>
          </a:stretch>
        </p:blipFill>
        <p:spPr>
          <a:xfrm>
            <a:off x="3747" y="-84087"/>
            <a:ext cx="12184505" cy="6858003"/>
          </a:xfrm>
          <a:prstGeom prst="rect">
            <a:avLst/>
          </a:prstGeom>
        </p:spPr>
      </p:pic>
      <p:sp>
        <p:nvSpPr>
          <p:cNvPr id="24" name="Rectangle 23">
            <a:extLst>
              <a:ext uri="{FF2B5EF4-FFF2-40B4-BE49-F238E27FC236}">
                <a16:creationId xmlns:a16="http://schemas.microsoft.com/office/drawing/2014/main" id="{D7750348-5249-48BE-B8D8-43608AD7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018D45-2D11-1BFF-85EB-CB4F23314D4E}"/>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4800" dirty="0"/>
              <a:t>State Agencies </a:t>
            </a:r>
            <a:r>
              <a:rPr lang="en-US" sz="2400" dirty="0"/>
              <a:t>(DMH, SCVRD, DOC, </a:t>
            </a:r>
            <a:r>
              <a:rPr lang="en-US" sz="2400" dirty="0" err="1"/>
              <a:t>etc</a:t>
            </a:r>
            <a:r>
              <a:rPr lang="en-US" sz="2400" dirty="0"/>
              <a:t>)</a:t>
            </a:r>
          </a:p>
        </p:txBody>
      </p:sp>
      <p:sp>
        <p:nvSpPr>
          <p:cNvPr id="26" name="Rectangle 25">
            <a:extLst>
              <a:ext uri="{FF2B5EF4-FFF2-40B4-BE49-F238E27FC236}">
                <a16:creationId xmlns:a16="http://schemas.microsoft.com/office/drawing/2014/main" id="{1BC3C586-41D9-4369-AF7F-3A2DB21DB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410023"/>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50811A92-D464-4AC4-A396-BA73B10CEEAC}">
  <ds:schemaRefs>
    <ds:schemaRef ds:uri="http://schemas.microsoft.com/sharepoint/v3"/>
    <ds:schemaRef ds:uri="http://schemas.microsoft.com/office/2006/documentManagement/types"/>
    <ds:schemaRef ds:uri="71af3243-3dd4-4a8d-8c0d-dd76da1f02a5"/>
    <ds:schemaRef ds:uri="http://purl.org/dc/dcmitype/"/>
    <ds:schemaRef ds:uri="230e9df3-be65-4c73-a93b-d1236ebd677e"/>
    <ds:schemaRef ds:uri="http://schemas.microsoft.com/office/infopath/2007/PartnerControls"/>
    <ds:schemaRef ds:uri="http://schemas.openxmlformats.org/package/2006/metadata/core-properties"/>
    <ds:schemaRef ds:uri="http://purl.org/dc/terms/"/>
    <ds:schemaRef ds:uri="http://schemas.microsoft.com/office/2006/metadata/properties"/>
    <ds:schemaRef ds:uri="16c05727-aa75-4e4a-9b5f-8a80a1165891"/>
    <ds:schemaRef ds:uri="http://www.w3.org/XML/1998/namespace"/>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{5580CF7C-147E-4DC6-8CED-547D9C743993}tf33713516_win32</Template>
  <TotalTime>57079</TotalTime>
  <Words>1569</Words>
  <Application>Microsoft Macintosh PowerPoint</Application>
  <PresentationFormat>Widescreen</PresentationFormat>
  <Paragraphs>251</Paragraphs>
  <Slides>39</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Gill Sans MT</vt:lpstr>
      <vt:lpstr>Walbaum Display</vt:lpstr>
      <vt:lpstr>Wingdings</vt:lpstr>
      <vt:lpstr>3DFloatVTI</vt:lpstr>
      <vt:lpstr>Pathways of Interpreting </vt:lpstr>
      <vt:lpstr>Background </vt:lpstr>
      <vt:lpstr>Introduction</vt:lpstr>
      <vt:lpstr>Education</vt:lpstr>
      <vt:lpstr>Pros  </vt:lpstr>
      <vt:lpstr>Cons</vt:lpstr>
      <vt:lpstr>Specific self care</vt:lpstr>
      <vt:lpstr>Situations</vt:lpstr>
      <vt:lpstr>State Agencies (DMH, SCVRD, DOC, etc)</vt:lpstr>
      <vt:lpstr>Pros</vt:lpstr>
      <vt:lpstr>Cons</vt:lpstr>
      <vt:lpstr>Specific self care</vt:lpstr>
      <vt:lpstr>Situations</vt:lpstr>
      <vt:lpstr>Interpreting  Agencies</vt:lpstr>
      <vt:lpstr>Pros</vt:lpstr>
      <vt:lpstr>Cons</vt:lpstr>
      <vt:lpstr>Specific Self Care</vt:lpstr>
      <vt:lpstr>Situations </vt:lpstr>
      <vt:lpstr>Freelance</vt:lpstr>
      <vt:lpstr>Pros</vt:lpstr>
      <vt:lpstr>Cons</vt:lpstr>
      <vt:lpstr>Specific Self Care</vt:lpstr>
      <vt:lpstr>Situations</vt:lpstr>
      <vt:lpstr>Corporations (Interpretek, Sorenson, Purple/ZVRS, etc).</vt:lpstr>
      <vt:lpstr>Pros </vt:lpstr>
      <vt:lpstr>Cons</vt:lpstr>
      <vt:lpstr>Specific Self Care</vt:lpstr>
      <vt:lpstr>Situations</vt:lpstr>
      <vt:lpstr>Deaf Interpreting</vt:lpstr>
      <vt:lpstr>Pros</vt:lpstr>
      <vt:lpstr>Cons</vt:lpstr>
      <vt:lpstr>Specific self care</vt:lpstr>
      <vt:lpstr>Situations</vt:lpstr>
      <vt:lpstr>Nuggets for the Newbie in Us All</vt:lpstr>
      <vt:lpstr>PowerPoint Presentation</vt:lpstr>
      <vt:lpstr>PowerPoint Presentation</vt:lpstr>
      <vt:lpstr>Notes</vt:lpstr>
      <vt:lpstr>Notes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want to be an interpreter.   What Don’t I Know? </dc:title>
  <dc:creator>Katie Reininger</dc:creator>
  <cp:lastModifiedBy>Josh Holmes</cp:lastModifiedBy>
  <cp:revision>2</cp:revision>
  <dcterms:created xsi:type="dcterms:W3CDTF">2022-08-25T13:49:14Z</dcterms:created>
  <dcterms:modified xsi:type="dcterms:W3CDTF">2023-05-29T02:20:30Z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